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9"/>
  </p:notesMasterIdLst>
  <p:sldIdLst>
    <p:sldId id="256" r:id="rId2"/>
    <p:sldId id="419" r:id="rId3"/>
    <p:sldId id="420" r:id="rId4"/>
    <p:sldId id="421" r:id="rId5"/>
    <p:sldId id="422" r:id="rId6"/>
    <p:sldId id="423" r:id="rId7"/>
    <p:sldId id="424" r:id="rId8"/>
    <p:sldId id="425" r:id="rId9"/>
    <p:sldId id="426" r:id="rId10"/>
    <p:sldId id="427" r:id="rId11"/>
    <p:sldId id="428" r:id="rId12"/>
    <p:sldId id="429" r:id="rId13"/>
    <p:sldId id="447" r:id="rId14"/>
    <p:sldId id="324" r:id="rId15"/>
    <p:sldId id="259" r:id="rId16"/>
    <p:sldId id="326" r:id="rId17"/>
    <p:sldId id="262" r:id="rId18"/>
    <p:sldId id="328" r:id="rId19"/>
    <p:sldId id="356" r:id="rId20"/>
    <p:sldId id="331" r:id="rId21"/>
    <p:sldId id="329" r:id="rId22"/>
    <p:sldId id="270" r:id="rId23"/>
    <p:sldId id="335" r:id="rId24"/>
    <p:sldId id="330" r:id="rId25"/>
    <p:sldId id="272" r:id="rId26"/>
    <p:sldId id="274" r:id="rId27"/>
    <p:sldId id="332" r:id="rId28"/>
    <p:sldId id="333" r:id="rId29"/>
    <p:sldId id="276" r:id="rId30"/>
    <p:sldId id="336" r:id="rId31"/>
    <p:sldId id="278" r:id="rId32"/>
    <p:sldId id="338" r:id="rId33"/>
    <p:sldId id="279" r:id="rId34"/>
    <p:sldId id="284" r:id="rId35"/>
    <p:sldId id="358" r:id="rId36"/>
    <p:sldId id="362" r:id="rId37"/>
    <p:sldId id="361" r:id="rId38"/>
    <p:sldId id="360" r:id="rId39"/>
    <p:sldId id="368" r:id="rId40"/>
    <p:sldId id="369" r:id="rId41"/>
    <p:sldId id="416" r:id="rId42"/>
    <p:sldId id="372" r:id="rId43"/>
    <p:sldId id="371" r:id="rId44"/>
    <p:sldId id="417" r:id="rId45"/>
    <p:sldId id="370" r:id="rId46"/>
    <p:sldId id="373" r:id="rId47"/>
    <p:sldId id="418" r:id="rId48"/>
    <p:sldId id="359" r:id="rId49"/>
    <p:sldId id="364" r:id="rId50"/>
    <p:sldId id="363" r:id="rId51"/>
    <p:sldId id="365" r:id="rId52"/>
    <p:sldId id="367" r:id="rId53"/>
    <p:sldId id="305" r:id="rId54"/>
    <p:sldId id="354" r:id="rId55"/>
    <p:sldId id="355" r:id="rId56"/>
    <p:sldId id="309" r:id="rId57"/>
    <p:sldId id="374" r:id="rId58"/>
    <p:sldId id="392" r:id="rId59"/>
    <p:sldId id="393" r:id="rId60"/>
    <p:sldId id="375" r:id="rId61"/>
    <p:sldId id="376" r:id="rId62"/>
    <p:sldId id="377" r:id="rId63"/>
    <p:sldId id="378" r:id="rId64"/>
    <p:sldId id="379" r:id="rId65"/>
    <p:sldId id="380" r:id="rId66"/>
    <p:sldId id="381" r:id="rId67"/>
    <p:sldId id="382" r:id="rId68"/>
    <p:sldId id="383" r:id="rId69"/>
    <p:sldId id="384" r:id="rId70"/>
    <p:sldId id="385" r:id="rId71"/>
    <p:sldId id="386" r:id="rId72"/>
    <p:sldId id="387" r:id="rId73"/>
    <p:sldId id="405" r:id="rId74"/>
    <p:sldId id="395" r:id="rId75"/>
    <p:sldId id="396" r:id="rId76"/>
    <p:sldId id="397" r:id="rId77"/>
    <p:sldId id="398" r:id="rId78"/>
    <p:sldId id="399" r:id="rId79"/>
    <p:sldId id="400" r:id="rId80"/>
    <p:sldId id="401" r:id="rId81"/>
    <p:sldId id="402" r:id="rId82"/>
    <p:sldId id="403" r:id="rId83"/>
    <p:sldId id="404" r:id="rId84"/>
    <p:sldId id="388" r:id="rId85"/>
    <p:sldId id="389" r:id="rId86"/>
    <p:sldId id="390" r:id="rId87"/>
    <p:sldId id="391" r:id="rId88"/>
    <p:sldId id="406" r:id="rId89"/>
    <p:sldId id="407" r:id="rId90"/>
    <p:sldId id="408" r:id="rId91"/>
    <p:sldId id="409" r:id="rId92"/>
    <p:sldId id="410" r:id="rId93"/>
    <p:sldId id="448" r:id="rId94"/>
    <p:sldId id="449" r:id="rId95"/>
    <p:sldId id="450" r:id="rId96"/>
    <p:sldId id="411" r:id="rId97"/>
    <p:sldId id="415" r:id="rId98"/>
  </p:sldIdLst>
  <p:sldSz cx="9144000" cy="5143500" type="screen16x9"/>
  <p:notesSz cx="6858000" cy="9144000"/>
  <p:embeddedFontLst>
    <p:embeddedFont>
      <p:font typeface="Roboto" panose="020B0604020202020204" charset="0"/>
      <p:regular r:id="rId100"/>
      <p:bold r:id="rId101"/>
      <p:italic r:id="rId102"/>
      <p:boldItalic r:id="rId103"/>
    </p:embeddedFont>
    <p:embeddedFont>
      <p:font typeface="Cambria Math" panose="02040503050406030204" pitchFamily="18" charset="0"/>
      <p:regular r:id="rId104"/>
    </p:embeddedFont>
    <p:embeddedFont>
      <p:font typeface="Calibri" panose="020F0502020204030204" pitchFamily="34" charset="0"/>
      <p:regular r:id="rId105"/>
      <p:bold r:id="rId106"/>
      <p:italic r:id="rId107"/>
      <p:boldItalic r:id="rId1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545" autoAdjust="0"/>
  </p:normalViewPr>
  <p:slideViewPr>
    <p:cSldViewPr snapToGrid="0">
      <p:cViewPr varScale="1">
        <p:scale>
          <a:sx n="79" d="100"/>
          <a:sy n="79" d="100"/>
        </p:scale>
        <p:origin x="1062"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font" Target="fonts/font8.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3.fntdata"/><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fntdata"/><Relationship Id="rId105"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4.fntdata"/><Relationship Id="rId10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863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1170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4672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7814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954cf506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954cf506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5375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954cf5069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954cf5069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954cf5069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954cf5069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610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954cf50696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954cf50696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954cf50696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954cf50696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2925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954cf50696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954cf50696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9504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9142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954cf50696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954cf50696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707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954cf50696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954cf50696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1035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954cf50696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954cf50696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954cf50696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954cf50696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4951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954cf50696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954cf50696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2047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954cf50696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954cf5069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954cf5069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954cf5069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954cf5069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954cf5069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5911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954cf5069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954cf5069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5945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954cf50696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954cf5069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9306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954cf50696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954cf5069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378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954cf5069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954cf5069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954cf5069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954cf5069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06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954cf50696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954cf5069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954cf5069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954cf5069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954cf5069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954cf5069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2833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954cf5069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954cf5069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23832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954cf5069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954cf5069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65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954cf5069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954cf5069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47734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954cf5069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954cf5069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2742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57094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954cf5069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954cf5069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7438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954cf5069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954cf5069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67231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954cf5069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954cf5069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6490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954cf5069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954cf5069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1795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954cf5069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954cf5069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4126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954cf5069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954cf5069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7593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954cf5069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954cf5069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7039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954cf5069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954cf5069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8641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954cf5069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954cf5069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34811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954cf5069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954cf5069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304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21621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954cf5069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954cf5069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75257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954cf5069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954cf5069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4682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954cf5069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954cf5069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8302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954cf50696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954cf50696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954cf50696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954cf50696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1407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954cf50696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954cf50696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35862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590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9888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1911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1926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5431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3618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7083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42907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62118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3179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4886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30054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05325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900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548544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83066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70888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8750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9031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2081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0850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58429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3468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8287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3765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13035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7534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73890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8720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0336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08151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926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7912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3937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78508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421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91615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9415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44381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68361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8829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548316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9181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3321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54cf5069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954cf5069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3865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8" Type="http://schemas.openxmlformats.org/officeDocument/2006/relationships/hyperlink" Target="https://www.youtube.com/watch?v=tIeHLnjs5U8" TargetMode="External"/><Relationship Id="rId3" Type="http://schemas.openxmlformats.org/officeDocument/2006/relationships/hyperlink" Target="https://www.cs.princeton.edu/courses/archive/spring18/cos495/notes/neural-networks.html" TargetMode="External"/><Relationship Id="rId7" Type="http://schemas.openxmlformats.org/officeDocument/2006/relationships/hyperlink" Target="https://365datascience.com/trending/backpropagation/" TargetMode="External"/><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hyperlink" Target="https://www.youtube.com/watch?v=tUoUdOdTkRw" TargetMode="External"/><Relationship Id="rId11" Type="http://schemas.openxmlformats.org/officeDocument/2006/relationships/hyperlink" Target="https://www.youtube.com/watch?v=pauPCy_s0Ok&amp;t=1133s" TargetMode="External"/><Relationship Id="rId5" Type="http://schemas.openxmlformats.org/officeDocument/2006/relationships/hyperlink" Target="https://proglib.io/p/pishem-neyroset-na-python-s-nulya-2020-10-07" TargetMode="External"/><Relationship Id="rId10" Type="http://schemas.openxmlformats.org/officeDocument/2006/relationships/hyperlink" Target="https://www.youtube.com/watch?v=gpSyjv1IPFk&amp;list=PLj1EH81jmuKUUDsWvhFj6lbvhmy7j3O5c&amp;index=21" TargetMode="External"/><Relationship Id="rId4" Type="http://schemas.openxmlformats.org/officeDocument/2006/relationships/hyperlink" Target="https://victorzhou.com/blog/intro-to-neural-networks/" TargetMode="External"/><Relationship Id="rId9" Type="http://schemas.openxmlformats.org/officeDocument/2006/relationships/hyperlink" Target="https://www.youtube.com/watch?v=b7NnMZPNIXA&amp;t=7322s"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0" y="2302350"/>
            <a:ext cx="9144000" cy="800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ru" sz="4000" b="1">
                <a:solidFill>
                  <a:srgbClr val="0F0F0F"/>
                </a:solidFill>
                <a:highlight>
                  <a:srgbClr val="FFFFFF"/>
                </a:highlight>
                <a:latin typeface="Roboto"/>
                <a:ea typeface="Roboto"/>
                <a:cs typeface="Roboto"/>
                <a:sym typeface="Roboto"/>
              </a:rPr>
              <a:t>Mathematics of neural network</a:t>
            </a:r>
            <a:endParaRPr sz="4000" b="1">
              <a:solidFill>
                <a:srgbClr val="0F0F0F"/>
              </a:solidFill>
              <a:highlight>
                <a:srgbClr val="FFFFFF"/>
              </a:highlight>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1"/>
              <p:cNvSpPr/>
              <p:nvPr/>
            </p:nvSpPr>
            <p:spPr>
              <a:xfrm>
                <a:off x="0" y="0"/>
                <a:ext cx="9144000" cy="5189434"/>
              </a:xfrm>
              <a:prstGeom prst="rect">
                <a:avLst/>
              </a:prstGeom>
            </p:spPr>
            <p:txBody>
              <a:bodyPr wrap="square">
                <a:spAutoFit/>
              </a:bodyPr>
              <a:lstStyle/>
              <a:p>
                <a:pPr algn="just"/>
                <a:r>
                  <a:rPr lang="ru-RU"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Однако</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вычисление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третьего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компонента</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m:t>
                        </m:r>
                        <m:r>
                          <a:rPr lang="en-US" sz="1600" i="1" dirty="0" smtClean="0">
                            <a:latin typeface="Cambria Math" panose="02040503050406030204" pitchFamily="18" charset="0"/>
                          </a:rPr>
                          <m:t>𝐿</m:t>
                        </m:r>
                      </m:num>
                      <m:den>
                        <m:r>
                          <a:rPr lang="en-US" sz="1600" i="1" dirty="0" smtClean="0">
                            <a:latin typeface="Cambria Math" panose="02040503050406030204" pitchFamily="18" charset="0"/>
                          </a:rPr>
                          <m:t>𝜕</m:t>
                        </m:r>
                        <m:sSub>
                          <m:sSubPr>
                            <m:ctrlPr>
                              <a:rPr lang="en-US" sz="1600" i="1" dirty="0" err="1" smtClean="0">
                                <a:latin typeface="Cambria Math" panose="02040503050406030204" pitchFamily="18" charset="0"/>
                              </a:rPr>
                            </m:ctrlPr>
                          </m:sSubPr>
                          <m:e>
                            <m:r>
                              <a:rPr lang="en-US" sz="1600" i="1" dirty="0" err="1">
                                <a:latin typeface="Cambria Math" panose="02040503050406030204" pitchFamily="18" charset="0"/>
                              </a:rPr>
                              <m:t>h</m:t>
                            </m:r>
                          </m:e>
                          <m:sub>
                            <m:r>
                              <a:rPr lang="en-US" sz="1600" i="1" dirty="0" err="1">
                                <a:latin typeface="Cambria Math" panose="02040503050406030204" pitchFamily="18" charset="0"/>
                              </a:rPr>
                              <m:t>𝑗</m:t>
                            </m:r>
                          </m:sub>
                        </m:sSub>
                      </m:den>
                    </m:f>
                    <m:r>
                      <a:rPr lang="en-US" sz="1600" i="1" dirty="0">
                        <a:latin typeface="Cambria Math" panose="02040503050406030204" pitchFamily="18" charset="0"/>
                      </a:rPr>
                      <m:t> </m:t>
                    </m:r>
                  </m:oMath>
                </a14:m>
                <a:r>
                  <a:rPr lang="en-US" sz="1600" dirty="0" err="1">
                    <a:latin typeface="Times New Roman" panose="02020603050405020304" pitchFamily="18" charset="0"/>
                    <a:cs typeface="Times New Roman" panose="02020603050405020304" pitchFamily="18" charset="0"/>
                  </a:rPr>
                  <a:t>более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сложно</a:t>
                </a:r>
                <a:r>
                  <a:rPr lang="en-US" sz="1600" dirty="0">
                    <a:latin typeface="Times New Roman" panose="02020603050405020304" pitchFamily="18" charset="0"/>
                    <a:cs typeface="Times New Roman" panose="02020603050405020304" pitchFamily="18" charset="0"/>
                  </a:rPr>
                  <a:t>.</a:t>
                </a:r>
              </a:p>
              <a:p>
                <a:pPr algn="just"/>
                <a:r>
                  <a:rPr lang="ru-RU"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Проблема</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заключается</a:t>
                </a:r>
                <a:r>
                  <a:rPr lang="en-US" sz="1600" dirty="0">
                    <a:latin typeface="Times New Roman" panose="02020603050405020304" pitchFamily="18" charset="0"/>
                    <a:cs typeface="Times New Roman" panose="02020603050405020304" pitchFamily="18" charset="0"/>
                  </a:rPr>
                  <a:t> в </a:t>
                </a:r>
                <a:r>
                  <a:rPr lang="en-US" sz="1600" dirty="0" err="1">
                    <a:latin typeface="Times New Roman" panose="02020603050405020304" pitchFamily="18" charset="0"/>
                    <a:cs typeface="Times New Roman" panose="02020603050405020304" pitchFamily="18" charset="0"/>
                  </a:rPr>
                  <a:t>том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что</a:t>
                </a:r>
                <a:r>
                  <a:rPr lang="en-US" sz="1600" dirty="0">
                    <a:latin typeface="Times New Roman" panose="02020603050405020304" pitchFamily="18" charset="0"/>
                    <a:cs typeface="Times New Roman" panose="02020603050405020304" pitchFamily="18" charset="0"/>
                  </a:rPr>
                  <a:t> у </a:t>
                </a:r>
                <a:r>
                  <a:rPr lang="en-US" sz="1600" dirty="0" err="1">
                    <a:latin typeface="Times New Roman" panose="02020603050405020304" pitchFamily="18" charset="0"/>
                    <a:cs typeface="Times New Roman" panose="02020603050405020304" pitchFamily="18" charset="0"/>
                  </a:rPr>
                  <a:t>нас</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нет</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целевых</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значений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для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выходов</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скрытых</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слоев</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поэтому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мы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можем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вычислить</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дельты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как</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мы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делали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для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выходных</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слоев</a:t>
                </a:r>
                <a:r>
                  <a:rPr lang="en-US" sz="1600" dirty="0">
                    <a:latin typeface="Times New Roman" panose="02020603050405020304" pitchFamily="18" charset="0"/>
                    <a:cs typeface="Times New Roman" panose="02020603050405020304" pitchFamily="18" charset="0"/>
                  </a:rPr>
                  <a:t>.</a:t>
                </a:r>
              </a:p>
              <a:p>
                <a:pPr algn="just"/>
                <a:r>
                  <a:rPr lang="ru-RU"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Вместо</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этого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мы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решаем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эту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проблему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отслеживая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вклад</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каждого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узла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скрытого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или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нет</a:t>
                </a:r>
                <a:r>
                  <a:rPr lang="en-US" sz="1600" dirty="0">
                    <a:latin typeface="Times New Roman" panose="02020603050405020304" pitchFamily="18" charset="0"/>
                    <a:cs typeface="Times New Roman" panose="02020603050405020304" pitchFamily="18" charset="0"/>
                  </a:rPr>
                  <a:t>) в </a:t>
                </a:r>
                <a:r>
                  <a:rPr lang="en-US" sz="1600" dirty="0" err="1">
                    <a:latin typeface="Times New Roman" panose="02020603050405020304" pitchFamily="18" charset="0"/>
                    <a:cs typeface="Times New Roman" panose="02020603050405020304" pitchFamily="18" charset="0"/>
                  </a:rPr>
                  <a:t>ошибки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выходов</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Давайте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проиллюстрируем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это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следующем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примере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обратного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распространения</a:t>
                </a:r>
                <a:r>
                  <a:rPr lang="en-US" sz="1600" dirty="0">
                    <a:latin typeface="Times New Roman" panose="02020603050405020304" pitchFamily="18" charset="0"/>
                    <a:cs typeface="Times New Roman" panose="02020603050405020304" pitchFamily="18" charset="0"/>
                  </a:rPr>
                  <a:t>.</a:t>
                </a:r>
              </a:p>
              <a:p>
                <a:pPr algn="just"/>
                <a:r>
                  <a:rPr lang="ru-RU"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Вернувшись</a:t>
                </a: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к </a:t>
                </a:r>
                <a:r>
                  <a:rPr lang="en-US" sz="1600" dirty="0" err="1">
                    <a:latin typeface="Times New Roman" panose="02020603050405020304" pitchFamily="18" charset="0"/>
                    <a:cs typeface="Times New Roman" panose="02020603050405020304" pitchFamily="18" charset="0"/>
                  </a:rPr>
                  <a:t>нейронной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сети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выше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мы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видим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что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вес</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ru-RU" sz="1600" b="0" i="1" dirty="0" smtClean="0">
                            <a:latin typeface="Cambria Math" panose="02040503050406030204" pitchFamily="18" charset="0"/>
                            <a:cs typeface="Times New Roman" panose="02020603050405020304" pitchFamily="18" charset="0"/>
                          </a:rPr>
                        </m:ctrlPr>
                      </m:sSubPr>
                      <m:e>
                        <m:r>
                          <a:rPr lang="en-US" sz="1600" i="1" dirty="0" smtClean="0">
                            <a:latin typeface="Cambria Math" panose="02040503050406030204" pitchFamily="18" charset="0"/>
                            <a:cs typeface="Times New Roman" panose="02020603050405020304" pitchFamily="18" charset="0"/>
                          </a:rPr>
                          <m:t>𝑢</m:t>
                        </m:r>
                      </m:e>
                      <m:sub>
                        <m:r>
                          <a:rPr lang="en-US" sz="1600" i="1" dirty="0" smtClean="0">
                            <a:latin typeface="Cambria Math" panose="02040503050406030204" pitchFamily="18" charset="0"/>
                            <a:cs typeface="Times New Roman" panose="02020603050405020304" pitchFamily="18" charset="0"/>
                          </a:rPr>
                          <m:t>1</m:t>
                        </m:r>
                        <m:r>
                          <a:rPr lang="ru-RU" sz="1600" b="0" i="1" dirty="0" smtClean="0">
                            <a:latin typeface="Cambria Math" panose="02040503050406030204" pitchFamily="18" charset="0"/>
                            <a:cs typeface="Times New Roman" panose="02020603050405020304" pitchFamily="18" charset="0"/>
                          </a:rPr>
                          <m:t>1</m:t>
                        </m:r>
                      </m:sub>
                    </m:sSub>
                  </m:oMath>
                </a14:m>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вносит</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свой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вклад</a:t>
                </a:r>
                <a:r>
                  <a:rPr lang="en-US" sz="1600" dirty="0">
                    <a:latin typeface="Times New Roman" panose="02020603050405020304" pitchFamily="18" charset="0"/>
                    <a:cs typeface="Times New Roman" panose="02020603050405020304" pitchFamily="18" charset="0"/>
                  </a:rPr>
                  <a:t> в </a:t>
                </a:r>
                <a:r>
                  <a:rPr lang="en-US" sz="1600" dirty="0" err="1">
                    <a:latin typeface="Times New Roman" panose="02020603050405020304" pitchFamily="18" charset="0"/>
                    <a:cs typeface="Times New Roman" panose="02020603050405020304" pitchFamily="18" charset="0"/>
                  </a:rPr>
                  <a:t>выход</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ru-RU" sz="1600" b="0" i="1" dirty="0" smtClean="0">
                            <a:latin typeface="Cambria Math" panose="02040503050406030204" pitchFamily="18" charset="0"/>
                            <a:cs typeface="Times New Roman" panose="02020603050405020304" pitchFamily="18" charset="0"/>
                          </a:rPr>
                        </m:ctrlPr>
                      </m:sSubPr>
                      <m:e>
                        <m:r>
                          <a:rPr lang="en-US" sz="1600" i="1" dirty="0" smtClean="0">
                            <a:latin typeface="Cambria Math" panose="02040503050406030204" pitchFamily="18" charset="0"/>
                            <a:cs typeface="Times New Roman" panose="02020603050405020304" pitchFamily="18" charset="0"/>
                          </a:rPr>
                          <m:t>𝑦</m:t>
                        </m:r>
                      </m:e>
                      <m:sub>
                        <m:r>
                          <a:rPr lang="en-US" sz="1600" i="1" dirty="0" smtClean="0">
                            <a:latin typeface="Cambria Math" panose="02040503050406030204" pitchFamily="18" charset="0"/>
                            <a:cs typeface="Times New Roman" panose="02020603050405020304" pitchFamily="18" charset="0"/>
                          </a:rPr>
                          <m:t>1</m:t>
                        </m:r>
                      </m:sub>
                    </m:sSub>
                  </m:oMath>
                </a14:m>
                <a:r>
                  <a:rPr lang="en-US" sz="1600" dirty="0">
                    <a:latin typeface="Times New Roman" panose="02020603050405020304" pitchFamily="18" charset="0"/>
                    <a:cs typeface="Times New Roman" panose="02020603050405020304" pitchFamily="18" charset="0"/>
                  </a:rPr>
                  <a:t> и, </a:t>
                </a:r>
                <a:r>
                  <a:rPr lang="en-US" sz="1600" dirty="0" err="1">
                    <a:latin typeface="Times New Roman" panose="02020603050405020304" pitchFamily="18" charset="0"/>
                    <a:cs typeface="Times New Roman" panose="02020603050405020304" pitchFamily="18" charset="0"/>
                  </a:rPr>
                  <a:t>соответственно</a:t>
                </a:r>
                <a:r>
                  <a:rPr lang="en-US" sz="1600" dirty="0">
                    <a:latin typeface="Times New Roman" panose="02020603050405020304" pitchFamily="18" charset="0"/>
                    <a:cs typeface="Times New Roman" panose="02020603050405020304" pitchFamily="18" charset="0"/>
                  </a:rPr>
                  <a:t>, в </a:t>
                </a:r>
                <a:r>
                  <a:rPr lang="en-US" sz="1600" dirty="0" err="1">
                    <a:latin typeface="Times New Roman" panose="02020603050405020304" pitchFamily="18" charset="0"/>
                    <a:cs typeface="Times New Roman" panose="02020603050405020304" pitchFamily="18" charset="0"/>
                  </a:rPr>
                  <a:t>его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ошибку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назовем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ее</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ru-RU" sz="1600" b="0" i="1" dirty="0" smtClean="0">
                            <a:latin typeface="Cambria Math" panose="02040503050406030204" pitchFamily="18" charset="0"/>
                            <a:cs typeface="Times New Roman" panose="02020603050405020304" pitchFamily="18" charset="0"/>
                          </a:rPr>
                        </m:ctrlPr>
                      </m:sSubPr>
                      <m:e>
                        <m:r>
                          <a:rPr lang="en-US" sz="1600" i="1" dirty="0" smtClean="0">
                            <a:latin typeface="Cambria Math" panose="02040503050406030204" pitchFamily="18" charset="0"/>
                            <a:cs typeface="Times New Roman" panose="02020603050405020304" pitchFamily="18" charset="0"/>
                          </a:rPr>
                          <m:t>𝑒</m:t>
                        </m:r>
                      </m:e>
                      <m:sub>
                        <m:r>
                          <a:rPr lang="en-US" sz="1600" i="1" dirty="0" smtClean="0">
                            <a:latin typeface="Cambria Math" panose="02040503050406030204" pitchFamily="18" charset="0"/>
                            <a:cs typeface="Times New Roman" panose="02020603050405020304" pitchFamily="18" charset="0"/>
                          </a:rPr>
                          <m:t>1</m:t>
                        </m:r>
                      </m:sub>
                    </m:sSub>
                  </m:oMath>
                </a14:m>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Таким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образом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мы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можем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легко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найти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его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производную</a:t>
                </a:r>
                <a:r>
                  <a:rPr lang="en-US" sz="1600" dirty="0">
                    <a:latin typeface="Times New Roman" panose="02020603050405020304" pitchFamily="18" charset="0"/>
                    <a:cs typeface="Times New Roman" panose="02020603050405020304" pitchFamily="18" charset="0"/>
                  </a:rPr>
                  <a:t> и </a:t>
                </a:r>
                <a:r>
                  <a:rPr lang="en-US" sz="1600" dirty="0" err="1">
                    <a:latin typeface="Times New Roman" panose="02020603050405020304" pitchFamily="18" charset="0"/>
                    <a:cs typeface="Times New Roman" panose="02020603050405020304" pitchFamily="18" charset="0"/>
                  </a:rPr>
                  <a:t>обновить</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параметры</a:t>
                </a:r>
                <a:r>
                  <a:rPr lang="en-US" sz="1600" dirty="0">
                    <a:latin typeface="Times New Roman" panose="02020603050405020304" pitchFamily="18" charset="0"/>
                    <a:cs typeface="Times New Roman" panose="02020603050405020304" pitchFamily="18" charset="0"/>
                  </a:rPr>
                  <a:t>.</a:t>
                </a:r>
              </a:p>
              <a:p>
                <a:pPr algn="just"/>
                <a:r>
                  <a:rPr lang="ru-RU"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Но</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дела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становятся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более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сложными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когда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мы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доходим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скрытого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слоя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Вес</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ru-RU" sz="1600" b="0" i="1" dirty="0" smtClean="0">
                            <a:latin typeface="Cambria Math" panose="02040503050406030204" pitchFamily="18" charset="0"/>
                            <a:cs typeface="Times New Roman" panose="02020603050405020304" pitchFamily="18" charset="0"/>
                          </a:rPr>
                        </m:ctrlPr>
                      </m:sSubPr>
                      <m:e>
                        <m:r>
                          <a:rPr lang="en-US" sz="1600" i="1" dirty="0" smtClean="0">
                            <a:latin typeface="Cambria Math" panose="02040503050406030204" pitchFamily="18" charset="0"/>
                            <a:cs typeface="Times New Roman" panose="02020603050405020304" pitchFamily="18" charset="0"/>
                          </a:rPr>
                          <m:t>𝑤</m:t>
                        </m:r>
                      </m:e>
                      <m:sub>
                        <m:r>
                          <a:rPr lang="en-US" sz="1600" i="1" dirty="0" smtClean="0">
                            <a:latin typeface="Cambria Math" panose="02040503050406030204" pitchFamily="18" charset="0"/>
                            <a:cs typeface="Times New Roman" panose="02020603050405020304" pitchFamily="18" charset="0"/>
                          </a:rPr>
                          <m:t>1</m:t>
                        </m:r>
                        <m:r>
                          <a:rPr lang="ru-RU" sz="1600" b="0" i="1" dirty="0" smtClean="0">
                            <a:latin typeface="Cambria Math" panose="02040503050406030204" pitchFamily="18" charset="0"/>
                            <a:cs typeface="Times New Roman" panose="02020603050405020304" pitchFamily="18" charset="0"/>
                          </a:rPr>
                          <m:t>1</m:t>
                        </m:r>
                      </m:sub>
                    </m:sSub>
                  </m:oMath>
                </a14:m>
                <a:r>
                  <a:rPr lang="ru-RU"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вносит</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свой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вклад</a:t>
                </a:r>
                <a:r>
                  <a:rPr lang="en-US" sz="1600" dirty="0">
                    <a:latin typeface="Times New Roman" panose="02020603050405020304" pitchFamily="18" charset="0"/>
                    <a:cs typeface="Times New Roman" panose="02020603050405020304" pitchFamily="18" charset="0"/>
                  </a:rPr>
                  <a:t> в </a:t>
                </a:r>
                <a14:m>
                  <m:oMath xmlns:m="http://schemas.openxmlformats.org/officeDocument/2006/math">
                    <m:sSub>
                      <m:sSubPr>
                        <m:ctrlPr>
                          <a:rPr lang="ru-RU" sz="1600" b="0" i="1" dirty="0" smtClean="0">
                            <a:latin typeface="Cambria Math" panose="02040503050406030204" pitchFamily="18" charset="0"/>
                            <a:cs typeface="Times New Roman" panose="02020603050405020304" pitchFamily="18" charset="0"/>
                          </a:rPr>
                        </m:ctrlPr>
                      </m:sSubPr>
                      <m:e>
                        <m:r>
                          <a:rPr lang="en-US" sz="1600" i="1" dirty="0" smtClean="0">
                            <a:latin typeface="Cambria Math" panose="02040503050406030204" pitchFamily="18" charset="0"/>
                            <a:cs typeface="Times New Roman" panose="02020603050405020304" pitchFamily="18" charset="0"/>
                          </a:rPr>
                          <m:t>h</m:t>
                        </m:r>
                      </m:e>
                      <m:sub>
                        <m:r>
                          <a:rPr lang="en-US" sz="1600" i="1" dirty="0" smtClean="0">
                            <a:latin typeface="Cambria Math" panose="02040503050406030204" pitchFamily="18" charset="0"/>
                            <a:cs typeface="Times New Roman" panose="02020603050405020304" pitchFamily="18" charset="0"/>
                          </a:rPr>
                          <m:t>1</m:t>
                        </m:r>
                      </m:sub>
                    </m:sSub>
                  </m:oMath>
                </a14:m>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Но</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ru-RU" sz="1600" i="1" dirty="0">
                            <a:latin typeface="Cambria Math" panose="02040503050406030204" pitchFamily="18" charset="0"/>
                            <a:cs typeface="Times New Roman" panose="02020603050405020304" pitchFamily="18" charset="0"/>
                          </a:rPr>
                        </m:ctrlPr>
                      </m:sSubPr>
                      <m:e>
                        <m:r>
                          <a:rPr lang="en-US" sz="1600" i="1" dirty="0">
                            <a:latin typeface="Cambria Math" panose="02040503050406030204" pitchFamily="18" charset="0"/>
                            <a:cs typeface="Times New Roman" panose="02020603050405020304" pitchFamily="18" charset="0"/>
                          </a:rPr>
                          <m:t>h</m:t>
                        </m:r>
                      </m:e>
                      <m:sub>
                        <m:r>
                          <a:rPr lang="en-US" sz="1600" i="1" dirty="0">
                            <a:latin typeface="Cambria Math" panose="02040503050406030204" pitchFamily="18" charset="0"/>
                            <a:cs typeface="Times New Roman" panose="02020603050405020304" pitchFamily="18" charset="0"/>
                          </a:rPr>
                          <m:t>1</m:t>
                        </m:r>
                      </m:sub>
                    </m:sSub>
                  </m:oMath>
                </a14:m>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связан</a:t>
                </a:r>
                <a:r>
                  <a:rPr lang="en-US" sz="1600" dirty="0">
                    <a:latin typeface="Times New Roman" panose="02020603050405020304" pitchFamily="18" charset="0"/>
                    <a:cs typeface="Times New Roman" panose="02020603050405020304" pitchFamily="18" charset="0"/>
                  </a:rPr>
                  <a:t> с </a:t>
                </a:r>
                <a:r>
                  <a:rPr lang="en-US" sz="1600" dirty="0" err="1">
                    <a:latin typeface="Times New Roman" panose="02020603050405020304" pitchFamily="18" charset="0"/>
                    <a:cs typeface="Times New Roman" panose="02020603050405020304" pitchFamily="18" charset="0"/>
                  </a:rPr>
                  <a:t>весами</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ru-RU" sz="1600" i="1" dirty="0">
                            <a:latin typeface="Cambria Math" panose="02040503050406030204" pitchFamily="18" charset="0"/>
                            <a:cs typeface="Times New Roman" panose="02020603050405020304" pitchFamily="18" charset="0"/>
                          </a:rPr>
                        </m:ctrlPr>
                      </m:sSubPr>
                      <m:e>
                        <m:r>
                          <a:rPr lang="en-US" sz="1600" i="1" dirty="0">
                            <a:latin typeface="Cambria Math" panose="02040503050406030204" pitchFamily="18" charset="0"/>
                            <a:cs typeface="Times New Roman" panose="02020603050405020304" pitchFamily="18" charset="0"/>
                          </a:rPr>
                          <m:t>𝑢</m:t>
                        </m:r>
                      </m:e>
                      <m:sub>
                        <m:r>
                          <a:rPr lang="en-US" sz="1600" i="1" dirty="0">
                            <a:latin typeface="Cambria Math" panose="02040503050406030204" pitchFamily="18" charset="0"/>
                            <a:cs typeface="Times New Roman" panose="02020603050405020304" pitchFamily="18" charset="0"/>
                          </a:rPr>
                          <m:t>1</m:t>
                        </m:r>
                        <m:r>
                          <a:rPr lang="ru-RU" sz="1600" i="1" dirty="0">
                            <a:latin typeface="Cambria Math" panose="02040503050406030204" pitchFamily="18" charset="0"/>
                            <a:cs typeface="Times New Roman" panose="02020603050405020304" pitchFamily="18" charset="0"/>
                          </a:rPr>
                          <m:t>1</m:t>
                        </m:r>
                      </m:sub>
                    </m:sSub>
                  </m:oMath>
                </a14:m>
                <a:r>
                  <a:rPr lang="en-US" sz="1600" dirty="0">
                    <a:latin typeface="Times New Roman" panose="02020603050405020304" pitchFamily="18" charset="0"/>
                    <a:cs typeface="Times New Roman" panose="02020603050405020304" pitchFamily="18" charset="0"/>
                  </a:rPr>
                  <a:t> и </a:t>
                </a:r>
                <a14:m>
                  <m:oMath xmlns:m="http://schemas.openxmlformats.org/officeDocument/2006/math">
                    <m:sSub>
                      <m:sSubPr>
                        <m:ctrlPr>
                          <a:rPr lang="ru-RU" sz="1600" i="1" dirty="0">
                            <a:latin typeface="Cambria Math" panose="02040503050406030204" pitchFamily="18" charset="0"/>
                            <a:cs typeface="Times New Roman" panose="02020603050405020304" pitchFamily="18" charset="0"/>
                          </a:rPr>
                        </m:ctrlPr>
                      </m:sSubPr>
                      <m:e>
                        <m:r>
                          <a:rPr lang="en-US" sz="1600" i="1" dirty="0">
                            <a:latin typeface="Cambria Math" panose="02040503050406030204" pitchFamily="18" charset="0"/>
                            <a:cs typeface="Times New Roman" panose="02020603050405020304" pitchFamily="18" charset="0"/>
                          </a:rPr>
                          <m:t>𝑢</m:t>
                        </m:r>
                      </m:e>
                      <m:sub>
                        <m:r>
                          <a:rPr lang="en-US" sz="1600" i="1" dirty="0">
                            <a:latin typeface="Cambria Math" panose="02040503050406030204" pitchFamily="18" charset="0"/>
                            <a:cs typeface="Times New Roman" panose="02020603050405020304" pitchFamily="18" charset="0"/>
                          </a:rPr>
                          <m:t>1</m:t>
                        </m:r>
                        <m:r>
                          <a:rPr lang="ru-RU" sz="1600" b="0" i="1" dirty="0" smtClean="0">
                            <a:latin typeface="Cambria Math" panose="02040503050406030204" pitchFamily="18" charset="0"/>
                            <a:cs typeface="Times New Roman" panose="02020603050405020304" pitchFamily="18" charset="0"/>
                          </a:rPr>
                          <m:t>2</m:t>
                        </m:r>
                      </m:sub>
                    </m:sSub>
                  </m:oMath>
                </a14:m>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которые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вносят</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свой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вклад</a:t>
                </a:r>
                <a:r>
                  <a:rPr lang="en-US" sz="1600" dirty="0">
                    <a:latin typeface="Times New Roman" panose="02020603050405020304" pitchFamily="18" charset="0"/>
                    <a:cs typeface="Times New Roman" panose="02020603050405020304" pitchFamily="18" charset="0"/>
                  </a:rPr>
                  <a:t> в </a:t>
                </a:r>
                <a:r>
                  <a:rPr lang="en-US" sz="1600" dirty="0" err="1">
                    <a:latin typeface="Times New Roman" panose="02020603050405020304" pitchFamily="18" charset="0"/>
                    <a:cs typeface="Times New Roman" panose="02020603050405020304" pitchFamily="18" charset="0"/>
                  </a:rPr>
                  <a:t>два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выхода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Это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означает</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что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мы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можем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отслеживать</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вклад</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ru-RU" sz="1600" i="1" dirty="0">
                            <a:latin typeface="Cambria Math" panose="02040503050406030204" pitchFamily="18" charset="0"/>
                            <a:cs typeface="Times New Roman" panose="02020603050405020304" pitchFamily="18" charset="0"/>
                          </a:rPr>
                        </m:ctrlPr>
                      </m:sSubPr>
                      <m:e>
                        <m:r>
                          <a:rPr lang="en-US" sz="1600" i="1" dirty="0">
                            <a:latin typeface="Cambria Math" panose="02040503050406030204" pitchFamily="18" charset="0"/>
                            <a:cs typeface="Times New Roman" panose="02020603050405020304" pitchFamily="18" charset="0"/>
                          </a:rPr>
                          <m:t>𝑤</m:t>
                        </m:r>
                      </m:e>
                      <m:sub>
                        <m:r>
                          <a:rPr lang="en-US" sz="1600" i="1" dirty="0">
                            <a:latin typeface="Cambria Math" panose="02040503050406030204" pitchFamily="18" charset="0"/>
                            <a:cs typeface="Times New Roman" panose="02020603050405020304" pitchFamily="18" charset="0"/>
                          </a:rPr>
                          <m:t>1</m:t>
                        </m:r>
                        <m:r>
                          <a:rPr lang="ru-RU" sz="1600" i="1" dirty="0">
                            <a:latin typeface="Cambria Math" panose="02040503050406030204" pitchFamily="18" charset="0"/>
                            <a:cs typeface="Times New Roman" panose="02020603050405020304" pitchFamily="18" charset="0"/>
                          </a:rPr>
                          <m:t>1</m:t>
                        </m:r>
                      </m:sub>
                    </m:sSub>
                  </m:oMath>
                </a14:m>
                <a:r>
                  <a:rPr lang="en-US" sz="1600" dirty="0">
                    <a:latin typeface="Times New Roman" panose="02020603050405020304" pitchFamily="18" charset="0"/>
                    <a:cs typeface="Times New Roman" panose="02020603050405020304" pitchFamily="18" charset="0"/>
                  </a:rPr>
                  <a:t> в </a:t>
                </a:r>
                <a:r>
                  <a:rPr lang="en-US" sz="1600" dirty="0" err="1">
                    <a:latin typeface="Times New Roman" panose="02020603050405020304" pitchFamily="18" charset="0"/>
                    <a:cs typeface="Times New Roman" panose="02020603050405020304" pitchFamily="18" charset="0"/>
                  </a:rPr>
                  <a:t>два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выхода</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ru-RU" sz="1600" i="1" dirty="0">
                            <a:latin typeface="Cambria Math" panose="02040503050406030204" pitchFamily="18" charset="0"/>
                            <a:cs typeface="Times New Roman" panose="02020603050405020304" pitchFamily="18" charset="0"/>
                          </a:rPr>
                        </m:ctrlPr>
                      </m:sSubPr>
                      <m:e>
                        <m:r>
                          <a:rPr lang="en-US" sz="1600" i="1" dirty="0">
                            <a:latin typeface="Cambria Math" panose="02040503050406030204" pitchFamily="18" charset="0"/>
                            <a:cs typeface="Times New Roman" panose="02020603050405020304" pitchFamily="18" charset="0"/>
                          </a:rPr>
                          <m:t>𝑦</m:t>
                        </m:r>
                      </m:e>
                      <m:sub>
                        <m:r>
                          <a:rPr lang="en-US" sz="1600" i="1" dirty="0">
                            <a:latin typeface="Cambria Math" panose="02040503050406030204" pitchFamily="18" charset="0"/>
                            <a:cs typeface="Times New Roman" panose="02020603050405020304" pitchFamily="18" charset="0"/>
                          </a:rPr>
                          <m:t>1</m:t>
                        </m:r>
                      </m:sub>
                    </m:sSub>
                  </m:oMath>
                </a14:m>
                <a:r>
                  <a:rPr lang="en-US" sz="1600" dirty="0">
                    <a:latin typeface="Times New Roman" panose="02020603050405020304" pitchFamily="18" charset="0"/>
                    <a:cs typeface="Times New Roman" panose="02020603050405020304" pitchFamily="18" charset="0"/>
                  </a:rPr>
                  <a:t> и </a:t>
                </a:r>
                <a14:m>
                  <m:oMath xmlns:m="http://schemas.openxmlformats.org/officeDocument/2006/math">
                    <m:sSub>
                      <m:sSubPr>
                        <m:ctrlPr>
                          <a:rPr lang="ru-RU" sz="1600" i="1" dirty="0">
                            <a:latin typeface="Cambria Math" panose="02040503050406030204" pitchFamily="18" charset="0"/>
                            <a:cs typeface="Times New Roman" panose="02020603050405020304" pitchFamily="18" charset="0"/>
                          </a:rPr>
                        </m:ctrlPr>
                      </m:sSubPr>
                      <m:e>
                        <m:r>
                          <a:rPr lang="en-US" sz="1600" i="1" dirty="0">
                            <a:latin typeface="Cambria Math" panose="02040503050406030204" pitchFamily="18" charset="0"/>
                            <a:cs typeface="Times New Roman" panose="02020603050405020304" pitchFamily="18" charset="0"/>
                          </a:rPr>
                          <m:t>𝑦</m:t>
                        </m:r>
                      </m:e>
                      <m:sub>
                        <m:r>
                          <a:rPr lang="ru-RU" sz="1600" b="0" i="1" dirty="0" smtClean="0">
                            <a:latin typeface="Cambria Math" panose="02040503050406030204" pitchFamily="18" charset="0"/>
                            <a:cs typeface="Times New Roman" panose="02020603050405020304" pitchFamily="18" charset="0"/>
                          </a:rPr>
                          <m:t>2</m:t>
                        </m:r>
                      </m:sub>
                    </m:sSub>
                  </m:oMath>
                </a14:m>
                <a:r>
                  <a:rPr lang="en-US" sz="1600" dirty="0">
                    <a:latin typeface="Times New Roman" panose="02020603050405020304" pitchFamily="18" charset="0"/>
                    <a:cs typeface="Times New Roman" panose="02020603050405020304" pitchFamily="18" charset="0"/>
                  </a:rPr>
                  <a:t>) и </a:t>
                </a:r>
                <a:r>
                  <a:rPr lang="en-US" sz="1600" dirty="0" err="1">
                    <a:latin typeface="Times New Roman" panose="02020603050405020304" pitchFamily="18" charset="0"/>
                    <a:cs typeface="Times New Roman" panose="02020603050405020304" pitchFamily="18" charset="0"/>
                  </a:rPr>
                  <a:t>ошибки</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ru-RU" sz="1600" b="0" i="1" dirty="0" smtClean="0">
                            <a:latin typeface="Cambria Math" panose="02040503050406030204" pitchFamily="18" charset="0"/>
                            <a:cs typeface="Times New Roman" panose="02020603050405020304" pitchFamily="18" charset="0"/>
                          </a:rPr>
                        </m:ctrlPr>
                      </m:sSubPr>
                      <m:e>
                        <m:r>
                          <a:rPr lang="en-US" sz="1600" i="1" dirty="0" smtClean="0">
                            <a:latin typeface="Cambria Math" panose="02040503050406030204" pitchFamily="18" charset="0"/>
                            <a:cs typeface="Times New Roman" panose="02020603050405020304" pitchFamily="18" charset="0"/>
                          </a:rPr>
                          <m:t>𝑒</m:t>
                        </m:r>
                      </m:e>
                      <m:sub>
                        <m:r>
                          <a:rPr lang="en-US" sz="1600" i="1" dirty="0" smtClean="0">
                            <a:latin typeface="Cambria Math" panose="02040503050406030204" pitchFamily="18" charset="0"/>
                            <a:cs typeface="Times New Roman" panose="02020603050405020304" pitchFamily="18" charset="0"/>
                          </a:rPr>
                          <m:t>1</m:t>
                        </m:r>
                      </m:sub>
                    </m:sSub>
                  </m:oMath>
                </a14:m>
                <a:r>
                  <a:rPr lang="en-US" sz="1600" dirty="0">
                    <a:latin typeface="Times New Roman" panose="02020603050405020304" pitchFamily="18" charset="0"/>
                    <a:cs typeface="Times New Roman" panose="02020603050405020304" pitchFamily="18" charset="0"/>
                  </a:rPr>
                  <a:t> и </a:t>
                </a:r>
                <a14:m>
                  <m:oMath xmlns:m="http://schemas.openxmlformats.org/officeDocument/2006/math">
                    <m:sSub>
                      <m:sSubPr>
                        <m:ctrlPr>
                          <a:rPr lang="ru-RU" sz="1600" i="1" dirty="0">
                            <a:latin typeface="Cambria Math" panose="02040503050406030204" pitchFamily="18" charset="0"/>
                            <a:cs typeface="Times New Roman" panose="02020603050405020304" pitchFamily="18" charset="0"/>
                          </a:rPr>
                        </m:ctrlPr>
                      </m:sSubPr>
                      <m:e>
                        <m:r>
                          <a:rPr lang="en-US" sz="1600" i="1" dirty="0">
                            <a:latin typeface="Cambria Math" panose="02040503050406030204" pitchFamily="18" charset="0"/>
                            <a:cs typeface="Times New Roman" panose="02020603050405020304" pitchFamily="18" charset="0"/>
                          </a:rPr>
                          <m:t>𝑒</m:t>
                        </m:r>
                      </m:e>
                      <m:sub>
                        <m:r>
                          <a:rPr lang="en-US" sz="1600" i="1" dirty="0">
                            <a:latin typeface="Cambria Math" panose="02040503050406030204" pitchFamily="18" charset="0"/>
                            <a:cs typeface="Times New Roman" panose="02020603050405020304" pitchFamily="18" charset="0"/>
                          </a:rPr>
                          <m:t>1</m:t>
                        </m:r>
                      </m:sub>
                    </m:sSub>
                  </m:oMath>
                </a14:m>
                <a:r>
                  <a:rPr lang="en-US" sz="1600" dirty="0">
                    <a:latin typeface="Times New Roman" panose="02020603050405020304" pitchFamily="18" charset="0"/>
                    <a:cs typeface="Times New Roman" panose="02020603050405020304" pitchFamily="18" charset="0"/>
                  </a:rPr>
                  <a:t>).</a:t>
                </a:r>
              </a:p>
              <a:p>
                <a:pPr algn="just"/>
                <a:endParaRPr lang="ru-RU" sz="1600" dirty="0" smtClean="0">
                  <a:latin typeface="Times New Roman" panose="02020603050405020304" pitchFamily="18" charset="0"/>
                  <a:cs typeface="Times New Roman" panose="02020603050405020304" pitchFamily="18" charset="0"/>
                </a:endParaRPr>
              </a:p>
              <a:p>
                <a:pPr algn="ctr"/>
                <a:r>
                  <a:rPr lang="en-US" sz="1600" b="1" dirty="0" err="1" smtClean="0">
                    <a:latin typeface="Times New Roman" panose="02020603050405020304" pitchFamily="18" charset="0"/>
                    <a:cs typeface="Times New Roman" panose="02020603050405020304" pitchFamily="18" charset="0"/>
                  </a:rPr>
                  <a:t>Как</a:t>
                </a:r>
                <a:r>
                  <a:rPr lang="en-US" sz="1600" b="1" dirty="0" smtClean="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мы</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решаем</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эту</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проблему</a:t>
                </a:r>
                <a:r>
                  <a:rPr lang="en-US" sz="1600" b="1" dirty="0">
                    <a:latin typeface="Times New Roman" panose="02020603050405020304" pitchFamily="18" charset="0"/>
                    <a:cs typeface="Times New Roman" panose="02020603050405020304" pitchFamily="18" charset="0"/>
                  </a:rPr>
                  <a:t>?</a:t>
                </a:r>
              </a:p>
              <a:p>
                <a:pPr algn="just"/>
                <a:r>
                  <a:rPr lang="ru-RU"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Мы</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берем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ошибки</a:t>
                </a:r>
                <a:r>
                  <a:rPr lang="en-US" sz="1600" dirty="0">
                    <a:latin typeface="Times New Roman" panose="02020603050405020304" pitchFamily="18" charset="0"/>
                    <a:cs typeface="Times New Roman" panose="02020603050405020304" pitchFamily="18" charset="0"/>
                  </a:rPr>
                  <a:t> и </a:t>
                </a:r>
                <a:r>
                  <a:rPr lang="en-US" sz="1600" dirty="0" err="1">
                    <a:latin typeface="Times New Roman" panose="02020603050405020304" pitchFamily="18" charset="0"/>
                    <a:cs typeface="Times New Roman" panose="02020603050405020304" pitchFamily="18" charset="0"/>
                  </a:rPr>
                  <a:t>обратно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распространяем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их</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через</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сеть</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используя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веса</a:t>
                </a:r>
                <a:r>
                  <a:rPr lang="en-US" sz="1600" dirty="0">
                    <a:latin typeface="Times New Roman" panose="02020603050405020304" pitchFamily="18" charset="0"/>
                    <a:cs typeface="Times New Roman" panose="02020603050405020304" pitchFamily="18" charset="0"/>
                  </a:rPr>
                  <a:t> u. </a:t>
                </a:r>
                <a:r>
                  <a:rPr lang="en-US" sz="1600" dirty="0" err="1">
                    <a:latin typeface="Times New Roman" panose="02020603050405020304" pitchFamily="18" charset="0"/>
                    <a:cs typeface="Times New Roman" panose="02020603050405020304" pitchFamily="18" charset="0"/>
                  </a:rPr>
                  <a:t>Это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позволяет</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нам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измерять</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вклад</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скрытых</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слоев</a:t>
                </a:r>
                <a:r>
                  <a:rPr lang="en-US" sz="1600" dirty="0">
                    <a:latin typeface="Times New Roman" panose="02020603050405020304" pitchFamily="18" charset="0"/>
                    <a:cs typeface="Times New Roman" panose="02020603050405020304" pitchFamily="18" charset="0"/>
                  </a:rPr>
                  <a:t> в </a:t>
                </a:r>
                <a:r>
                  <a:rPr lang="en-US" sz="1600" dirty="0" err="1">
                    <a:latin typeface="Times New Roman" panose="02020603050405020304" pitchFamily="18" charset="0"/>
                    <a:cs typeface="Times New Roman" panose="02020603050405020304" pitchFamily="18" charset="0"/>
                  </a:rPr>
                  <a:t>соответствующие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ошибки</a:t>
                </a:r>
                <a:r>
                  <a:rPr lang="en-US" sz="1600" dirty="0">
                    <a:latin typeface="Times New Roman" panose="02020603050405020304" pitchFamily="18" charset="0"/>
                    <a:cs typeface="Times New Roman" panose="02020603050405020304" pitchFamily="18" charset="0"/>
                  </a:rPr>
                  <a:t> и </a:t>
                </a:r>
                <a:r>
                  <a:rPr lang="en-US" sz="1600" dirty="0" err="1">
                    <a:latin typeface="Times New Roman" panose="02020603050405020304" pitchFamily="18" charset="0"/>
                    <a:cs typeface="Times New Roman" panose="02020603050405020304" pitchFamily="18" charset="0"/>
                  </a:rPr>
                  <a:t>использовать</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его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для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обновления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весов</a:t>
                </a:r>
                <a:r>
                  <a:rPr lang="en-US" sz="1600" dirty="0">
                    <a:latin typeface="Times New Roman" panose="02020603050405020304" pitchFamily="18" charset="0"/>
                    <a:cs typeface="Times New Roman" panose="02020603050405020304" pitchFamily="18" charset="0"/>
                  </a:rPr>
                  <a:t> w.</a:t>
                </a:r>
              </a:p>
              <a:p>
                <a:pPr algn="just"/>
                <a:r>
                  <a:rPr lang="ru-RU"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Конечно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это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упрощенное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объяснение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алгоритма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обратного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распространения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для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скрытых</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слоев</a:t>
                </a:r>
                <a:r>
                  <a:rPr lang="en-US" sz="1600" dirty="0">
                    <a:latin typeface="Times New Roman" panose="02020603050405020304" pitchFamily="18" charset="0"/>
                    <a:cs typeface="Times New Roman" panose="02020603050405020304" pitchFamily="18" charset="0"/>
                  </a:rPr>
                  <a:t>. В </a:t>
                </a:r>
                <a:r>
                  <a:rPr lang="en-US" sz="1600" dirty="0" err="1">
                    <a:latin typeface="Times New Roman" panose="02020603050405020304" pitchFamily="18" charset="0"/>
                    <a:cs typeface="Times New Roman" panose="02020603050405020304" pitchFamily="18" charset="0"/>
                  </a:rPr>
                  <a:t>расчетах</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мы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также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должны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учитывать</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нелинейности</a:t>
                </a:r>
                <a:r>
                  <a:rPr lang="en-US" sz="1600" dirty="0">
                    <a:latin typeface="Times New Roman" panose="02020603050405020304" pitchFamily="18" charset="0"/>
                    <a:cs typeface="Times New Roman" panose="02020603050405020304" pitchFamily="18" charset="0"/>
                  </a:rPr>
                  <a:t>.</a:t>
                </a:r>
              </a:p>
              <a:p>
                <a:pPr algn="just"/>
                <a:r>
                  <a:rPr lang="ru-RU"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Давайте</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возьмем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решение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для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веса</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ru-RU" sz="1600" i="1" dirty="0">
                            <a:latin typeface="Cambria Math" panose="02040503050406030204" pitchFamily="18" charset="0"/>
                            <a:cs typeface="Times New Roman" panose="02020603050405020304" pitchFamily="18" charset="0"/>
                          </a:rPr>
                        </m:ctrlPr>
                      </m:sSubPr>
                      <m:e>
                        <m:r>
                          <a:rPr lang="en-US" sz="1600" i="1" dirty="0">
                            <a:latin typeface="Cambria Math" panose="02040503050406030204" pitchFamily="18" charset="0"/>
                            <a:cs typeface="Times New Roman" panose="02020603050405020304" pitchFamily="18" charset="0"/>
                          </a:rPr>
                          <m:t>𝑤</m:t>
                        </m:r>
                      </m:e>
                      <m:sub>
                        <m:r>
                          <a:rPr lang="en-US" sz="1600" i="1" dirty="0">
                            <a:latin typeface="Cambria Math" panose="02040503050406030204" pitchFamily="18" charset="0"/>
                            <a:cs typeface="Times New Roman" panose="02020603050405020304" pitchFamily="18" charset="0"/>
                          </a:rPr>
                          <m:t>1</m:t>
                        </m:r>
                        <m:r>
                          <a:rPr lang="ru-RU" sz="1600" i="1" dirty="0">
                            <a:latin typeface="Cambria Math" panose="02040503050406030204" pitchFamily="18" charset="0"/>
                            <a:cs typeface="Times New Roman" panose="02020603050405020304" pitchFamily="18" charset="0"/>
                          </a:rPr>
                          <m:t>1</m:t>
                        </m:r>
                      </m:sub>
                    </m:sSub>
                  </m:oMath>
                </a14:m>
                <a:r>
                  <a:rPr lang="en-US" sz="1600" dirty="0">
                    <a:latin typeface="Times New Roman" panose="02020603050405020304" pitchFamily="18" charset="0"/>
                    <a:cs typeface="Times New Roman" panose="02020603050405020304" pitchFamily="18" charset="0"/>
                  </a:rPr>
                  <a:t> в </a:t>
                </a:r>
                <a:r>
                  <a:rPr lang="en-US" sz="1600" dirty="0" err="1">
                    <a:latin typeface="Times New Roman" panose="02020603050405020304" pitchFamily="18" charset="0"/>
                    <a:cs typeface="Times New Roman" panose="02020603050405020304" pitchFamily="18" charset="0"/>
                  </a:rPr>
                  <a:t>качестве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примера</a:t>
                </a:r>
                <a:r>
                  <a:rPr lang="en-US" sz="1600" dirty="0">
                    <a:latin typeface="Times New Roman" panose="02020603050405020304" pitchFamily="18" charset="0"/>
                    <a:cs typeface="Times New Roman" panose="02020603050405020304" pitchFamily="18" charset="0"/>
                  </a:rPr>
                  <a:t>:</a:t>
                </a: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0" y="0"/>
                <a:ext cx="9144000" cy="5189434"/>
              </a:xfrm>
              <a:prstGeom prst="rect">
                <a:avLst/>
              </a:prstGeom>
              <a:blipFill>
                <a:blip r:embed="rId3"/>
                <a:stretch>
                  <a:fillRect l="-333" r="-333" b="-588"/>
                </a:stretch>
              </a:blipFill>
            </p:spPr>
            <p:txBody>
              <a:bodyPr/>
              <a:lstStyle/>
              <a:p>
                <a:r>
                  <a:rPr lang="en-US">
                    <a:noFill/>
                  </a:rPr>
                  <a:t> </a:t>
                </a:r>
              </a:p>
            </p:txBody>
          </p:sp>
        </mc:Fallback>
      </mc:AlternateContent>
    </p:spTree>
    <p:extLst>
      <p:ext uri="{BB962C8B-B14F-4D97-AF65-F5344CB8AC3E}">
        <p14:creationId xmlns:p14="http://schemas.microsoft.com/office/powerpoint/2010/main" val="905098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Рисунок 1"/>
          <p:cNvPicPr>
            <a:picLocks noChangeAspect="1"/>
          </p:cNvPicPr>
          <p:nvPr/>
        </p:nvPicPr>
        <p:blipFill>
          <a:blip r:embed="rId3"/>
          <a:stretch>
            <a:fillRect/>
          </a:stretch>
        </p:blipFill>
        <p:spPr>
          <a:xfrm>
            <a:off x="2063305" y="0"/>
            <a:ext cx="5409184" cy="1475232"/>
          </a:xfrm>
          <a:prstGeom prst="rect">
            <a:avLst/>
          </a:prstGeom>
        </p:spPr>
      </p:pic>
      <mc:AlternateContent xmlns:mc="http://schemas.openxmlformats.org/markup-compatibility/2006" xmlns:a14="http://schemas.microsoft.com/office/drawing/2010/main">
        <mc:Choice Requires="a14">
          <p:sp>
            <p:nvSpPr>
              <p:cNvPr id="3" name="Прямоугольник 2"/>
              <p:cNvSpPr/>
              <p:nvPr/>
            </p:nvSpPr>
            <p:spPr>
              <a:xfrm>
                <a:off x="0" y="1464415"/>
                <a:ext cx="9144000" cy="2207079"/>
              </a:xfrm>
              <a:prstGeom prst="rect">
                <a:avLst/>
              </a:prstGeom>
            </p:spPr>
            <p:txBody>
              <a:bodyPr wrap="square">
                <a:spAutoFit/>
              </a:bodyPr>
              <a:lstStyle/>
              <a:p>
                <a:pPr algn="just"/>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Теперь</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мы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можем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вычислить</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1600" i="1" dirty="0" smtClean="0">
                            <a:latin typeface="Cambria Math" panose="02040503050406030204" pitchFamily="18" charset="0"/>
                            <a:cs typeface="Times New Roman" panose="02020603050405020304" pitchFamily="18" charset="0"/>
                          </a:rPr>
                        </m:ctrlPr>
                      </m:fPr>
                      <m:num>
                        <m:r>
                          <a:rPr lang="en-US" sz="160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𝐿</m:t>
                        </m:r>
                      </m:num>
                      <m:den>
                        <m:r>
                          <a:rPr lang="en-US" sz="1600" i="1" dirty="0" smtClean="0">
                            <a:latin typeface="Cambria Math" panose="02040503050406030204" pitchFamily="18" charset="0"/>
                            <a:cs typeface="Times New Roman" panose="02020603050405020304" pitchFamily="18" charset="0"/>
                          </a:rPr>
                          <m:t>𝜕</m:t>
                        </m:r>
                        <m:sSub>
                          <m:sSubPr>
                            <m:ctrlPr>
                              <a:rPr lang="en-US" sz="1600" b="0" i="1" dirty="0" smtClean="0">
                                <a:latin typeface="Cambria Math" panose="02040503050406030204" pitchFamily="18" charset="0"/>
                                <a:cs typeface="Times New Roman" panose="02020603050405020304" pitchFamily="18" charset="0"/>
                              </a:rPr>
                            </m:ctrlPr>
                          </m:sSubPr>
                          <m:e>
                            <m:r>
                              <a:rPr lang="en-US" sz="1600" i="1" dirty="0" smtClean="0">
                                <a:latin typeface="Cambria Math" panose="02040503050406030204" pitchFamily="18" charset="0"/>
                                <a:cs typeface="Times New Roman" panose="02020603050405020304" pitchFamily="18" charset="0"/>
                              </a:rPr>
                              <m:t>𝑤</m:t>
                            </m:r>
                          </m:e>
                          <m:sub>
                            <m:r>
                              <a:rPr lang="en-US" sz="1600" i="1" dirty="0" smtClean="0">
                                <a:latin typeface="Cambria Math" panose="02040503050406030204" pitchFamily="18" charset="0"/>
                                <a:cs typeface="Times New Roman" panose="02020603050405020304" pitchFamily="18" charset="0"/>
                              </a:rPr>
                              <m:t>1</m:t>
                            </m:r>
                            <m:r>
                              <a:rPr lang="en-US" sz="1600" b="0" i="1" dirty="0" smtClean="0">
                                <a:latin typeface="Cambria Math" panose="02040503050406030204" pitchFamily="18" charset="0"/>
                                <a:cs typeface="Times New Roman" panose="02020603050405020304" pitchFamily="18" charset="0"/>
                              </a:rPr>
                              <m:t>1</m:t>
                            </m:r>
                          </m:sub>
                        </m:sSub>
                      </m:den>
                    </m:f>
                  </m:oMath>
                </a14:m>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который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был</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единственной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недостающей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частью</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правила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обновления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для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скрытого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слоя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Итоговое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выражение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имеет</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вид</a:t>
                </a:r>
                <a:r>
                  <a:rPr lang="en-US" sz="1600" dirty="0">
                    <a:latin typeface="Times New Roman" panose="02020603050405020304" pitchFamily="18" charset="0"/>
                    <a:cs typeface="Times New Roman" panose="02020603050405020304" pitchFamily="18" charset="0"/>
                  </a:rPr>
                  <a:t>:</a:t>
                </a: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	</a:t>
                </a:r>
              </a:p>
              <a:p>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Обобщенная</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форма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этого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уравнения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выглядит</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следующим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образом</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mc:Choice>
        <mc:Fallback xmlns="">
          <p:sp>
            <p:nvSpPr>
              <p:cNvPr id="3" name="Прямоугольник 2"/>
              <p:cNvSpPr>
                <a:spLocks noRot="1" noChangeAspect="1" noMove="1" noResize="1" noEditPoints="1" noAdjustHandles="1" noChangeArrowheads="1" noChangeShapeType="1" noTextEdit="1"/>
              </p:cNvSpPr>
              <p:nvPr/>
            </p:nvSpPr>
            <p:spPr>
              <a:xfrm>
                <a:off x="0" y="1464415"/>
                <a:ext cx="9144000" cy="2207079"/>
              </a:xfrm>
              <a:prstGeom prst="rect">
                <a:avLst/>
              </a:prstGeom>
              <a:blipFill>
                <a:blip r:embed="rId4"/>
                <a:stretch>
                  <a:fillRect l="-333" r="-333" b="-2762"/>
                </a:stretch>
              </a:blipFill>
            </p:spPr>
            <p:txBody>
              <a:bodyPr/>
              <a:lstStyle/>
              <a:p>
                <a:r>
                  <a:rPr lang="en-US">
                    <a:noFill/>
                  </a:rPr>
                  <a:t> </a:t>
                </a:r>
              </a:p>
            </p:txBody>
          </p:sp>
        </mc:Fallback>
      </mc:AlternateContent>
      <p:pic>
        <p:nvPicPr>
          <p:cNvPr id="4" name="Рисунок 3"/>
          <p:cNvPicPr>
            <a:picLocks noChangeAspect="1"/>
          </p:cNvPicPr>
          <p:nvPr/>
        </p:nvPicPr>
        <p:blipFill>
          <a:blip r:embed="rId5"/>
          <a:stretch>
            <a:fillRect/>
          </a:stretch>
        </p:blipFill>
        <p:spPr>
          <a:xfrm>
            <a:off x="1321605" y="2330958"/>
            <a:ext cx="6892584" cy="899922"/>
          </a:xfrm>
          <a:prstGeom prst="rect">
            <a:avLst/>
          </a:prstGeom>
        </p:spPr>
      </p:pic>
      <p:pic>
        <p:nvPicPr>
          <p:cNvPr id="5" name="Рисунок 4"/>
          <p:cNvPicPr>
            <a:picLocks noChangeAspect="1"/>
          </p:cNvPicPr>
          <p:nvPr/>
        </p:nvPicPr>
        <p:blipFill>
          <a:blip r:embed="rId6"/>
          <a:stretch>
            <a:fillRect/>
          </a:stretch>
        </p:blipFill>
        <p:spPr>
          <a:xfrm>
            <a:off x="1564386" y="3933166"/>
            <a:ext cx="5570684" cy="993035"/>
          </a:xfrm>
          <a:prstGeom prst="rect">
            <a:avLst/>
          </a:prstGeom>
        </p:spPr>
      </p:pic>
    </p:spTree>
    <p:extLst>
      <p:ext uri="{BB962C8B-B14F-4D97-AF65-F5344CB8AC3E}">
        <p14:creationId xmlns:p14="http://schemas.microsoft.com/office/powerpoint/2010/main" val="2321921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1"/>
              <p:cNvSpPr/>
              <p:nvPr/>
            </p:nvSpPr>
            <p:spPr>
              <a:xfrm>
                <a:off x="0" y="0"/>
                <a:ext cx="9144000" cy="1614866"/>
              </a:xfrm>
              <a:prstGeom prst="rect">
                <a:avLst/>
              </a:prstGeom>
            </p:spPr>
            <p:txBody>
              <a:bodyPr wrap="square">
                <a:spAutoFit/>
              </a:bodyPr>
              <a:lstStyle/>
              <a:p>
                <a:pPr algn="ctr"/>
                <a:r>
                  <a:rPr lang="en-US" sz="1600" b="1" dirty="0" smtClean="0">
                    <a:latin typeface="Times New Roman" panose="02020603050405020304" pitchFamily="18" charset="0"/>
                    <a:cs typeface="Times New Roman" panose="02020603050405020304" pitchFamily="18" charset="0"/>
                  </a:rPr>
                  <a:t>Обобщение</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обратного</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распространения</a:t>
                </a:r>
                <a:endParaRPr lang="en-US" sz="1600" b="1" dirty="0">
                  <a:latin typeface="Times New Roman" panose="02020603050405020304" pitchFamily="18" charset="0"/>
                  <a:cs typeface="Times New Roman" panose="02020603050405020304" pitchFamily="18" charset="0"/>
                </a:endParaRPr>
              </a:p>
              <a:p>
                <a:pPr algn="just"/>
                <a:r>
                  <a:rPr lang="ru-RU"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Мы</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объединяем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обратное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распространение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для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выходных</a:t>
                </a:r>
                <a:r>
                  <a:rPr lang="en-US" sz="1600" dirty="0">
                    <a:latin typeface="Times New Roman" panose="02020603050405020304" pitchFamily="18" charset="0"/>
                    <a:cs typeface="Times New Roman" panose="02020603050405020304" pitchFamily="18" charset="0"/>
                  </a:rPr>
                  <a:t> и </a:t>
                </a:r>
                <a:r>
                  <a:rPr lang="en-US" sz="1600" dirty="0" err="1">
                    <a:latin typeface="Times New Roman" panose="02020603050405020304" pitchFamily="18" charset="0"/>
                    <a:cs typeface="Times New Roman" panose="02020603050405020304" pitchFamily="18" charset="0"/>
                  </a:rPr>
                  <a:t>скрытых</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слоев</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чтобы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получить</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общую</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формулу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обратного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распространения</a:t>
                </a:r>
                <a:r>
                  <a:rPr lang="en-US" sz="1600" dirty="0">
                    <a:latin typeface="Times New Roman" panose="02020603050405020304" pitchFamily="18" charset="0"/>
                    <a:cs typeface="Times New Roman" panose="02020603050405020304" pitchFamily="18" charset="0"/>
                  </a:rPr>
                  <a:t> с </a:t>
                </a:r>
                <a:r>
                  <a:rPr lang="en-US" sz="1600" dirty="0" err="1">
                    <a:latin typeface="Times New Roman" panose="02020603050405020304" pitchFamily="18" charset="0"/>
                    <a:cs typeface="Times New Roman" panose="02020603050405020304" pitchFamily="18" charset="0"/>
                  </a:rPr>
                  <a:t>потерей</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dirty="0" smtClean="0">
                            <a:latin typeface="Cambria Math" panose="02040503050406030204" pitchFamily="18" charset="0"/>
                            <a:cs typeface="Times New Roman" panose="02020603050405020304" pitchFamily="18" charset="0"/>
                          </a:rPr>
                        </m:ctrlPr>
                      </m:sSubPr>
                      <m:e>
                        <m:r>
                          <a:rPr lang="en-US" sz="1600" i="1" dirty="0" smtClean="0">
                            <a:latin typeface="Cambria Math" panose="02040503050406030204" pitchFamily="18" charset="0"/>
                            <a:cs typeface="Times New Roman" panose="02020603050405020304" pitchFamily="18" charset="0"/>
                          </a:rPr>
                          <m:t>𝐿</m:t>
                        </m:r>
                      </m:e>
                      <m:sub>
                        <m:r>
                          <a:rPr lang="en-US" sz="1600" i="1" dirty="0" smtClean="0">
                            <a:latin typeface="Cambria Math" panose="02040503050406030204" pitchFamily="18" charset="0"/>
                            <a:cs typeface="Times New Roman" panose="02020603050405020304" pitchFamily="18" charset="0"/>
                          </a:rPr>
                          <m:t>2</m:t>
                        </m:r>
                      </m:sub>
                    </m:sSub>
                  </m:oMath>
                </a14:m>
                <a:r>
                  <a:rPr lang="en-US" sz="1600" dirty="0">
                    <a:latin typeface="Times New Roman" panose="02020603050405020304" pitchFamily="18" charset="0"/>
                    <a:cs typeface="Times New Roman" panose="02020603050405020304" pitchFamily="18" charset="0"/>
                  </a:rPr>
                  <a:t>-нормы и </a:t>
                </a:r>
                <a:r>
                  <a:rPr lang="en-US" sz="1600" dirty="0" err="1">
                    <a:latin typeface="Times New Roman" panose="02020603050405020304" pitchFamily="18" charset="0"/>
                    <a:cs typeface="Times New Roman" panose="02020603050405020304" pitchFamily="18" charset="0"/>
                  </a:rPr>
                  <a:t>сигмоидной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активацией</a:t>
                </a:r>
                <a:r>
                  <a:rPr lang="en-US" sz="1600" dirty="0">
                    <a:latin typeface="Times New Roman" panose="02020603050405020304" pitchFamily="18" charset="0"/>
                    <a:cs typeface="Times New Roman" panose="02020603050405020304" pitchFamily="18" charset="0"/>
                  </a:rPr>
                  <a:t>.</a:t>
                </a:r>
              </a:p>
              <a:p>
                <a:pPr algn="just"/>
                <a14:m>
                  <m:oMathPara xmlns:m="http://schemas.openxmlformats.org/officeDocument/2006/math">
                    <m:oMathParaPr>
                      <m:jc m:val="centerGroup"/>
                    </m:oMathParaPr>
                    <m:oMath xmlns:m="http://schemas.openxmlformats.org/officeDocument/2006/math">
                      <m:f>
                        <m:fPr>
                          <m:ctrlPr>
                            <a:rPr lang="en-US" sz="1600" i="1" dirty="0" smtClean="0">
                              <a:latin typeface="Cambria Math" panose="02040503050406030204" pitchFamily="18" charset="0"/>
                              <a:cs typeface="Times New Roman" panose="02020603050405020304" pitchFamily="18" charset="0"/>
                            </a:rPr>
                          </m:ctrlPr>
                        </m:fPr>
                        <m:num>
                          <m:r>
                            <a:rPr lang="en-US" sz="160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𝐿</m:t>
                          </m:r>
                        </m:num>
                        <m:den>
                          <m:r>
                            <a:rPr lang="en-US" sz="1600" i="1" dirty="0" smtClean="0">
                              <a:latin typeface="Cambria Math" panose="02040503050406030204" pitchFamily="18" charset="0"/>
                              <a:cs typeface="Times New Roman" panose="02020603050405020304" pitchFamily="18" charset="0"/>
                            </a:rPr>
                            <m:t>𝜕</m:t>
                          </m:r>
                          <m:sSub>
                            <m:sSubPr>
                              <m:ctrlPr>
                                <a:rPr lang="ru-RU" sz="1600" b="0" i="1" dirty="0" smtClean="0">
                                  <a:latin typeface="Cambria Math" panose="02040503050406030204" pitchFamily="18" charset="0"/>
                                  <a:cs typeface="Times New Roman" panose="02020603050405020304" pitchFamily="18" charset="0"/>
                                </a:rPr>
                              </m:ctrlPr>
                            </m:sSubPr>
                            <m:e>
                              <m:r>
                                <a:rPr lang="en-US" sz="1600" i="1" dirty="0" err="1">
                                  <a:latin typeface="Cambria Math" panose="02040503050406030204" pitchFamily="18" charset="0"/>
                                  <a:cs typeface="Times New Roman" panose="02020603050405020304" pitchFamily="18" charset="0"/>
                                </a:rPr>
                                <m:t>𝑤</m:t>
                              </m:r>
                            </m:e>
                            <m:sub>
                              <m:r>
                                <a:rPr lang="en-US" sz="1600" i="1" dirty="0" err="1">
                                  <a:latin typeface="Cambria Math" panose="02040503050406030204" pitchFamily="18" charset="0"/>
                                  <a:cs typeface="Times New Roman" panose="02020603050405020304" pitchFamily="18" charset="0"/>
                                </a:rPr>
                                <m:t>𝑖</m:t>
                              </m:r>
                              <m:r>
                                <a:rPr lang="en-US" sz="1600" b="0" i="1" dirty="0" smtClean="0">
                                  <a:latin typeface="Cambria Math" panose="02040503050406030204" pitchFamily="18" charset="0"/>
                                  <a:cs typeface="Times New Roman" panose="02020603050405020304" pitchFamily="18" charset="0"/>
                                </a:rPr>
                                <m:t>𝑗</m:t>
                              </m:r>
                            </m:sub>
                          </m:sSub>
                        </m:den>
                      </m:f>
                      <m:r>
                        <a:rPr lang="en-US" sz="1600" i="1" dirty="0">
                          <a:latin typeface="Cambria Math" panose="02040503050406030204" pitchFamily="18" charset="0"/>
                          <a:cs typeface="Times New Roman" panose="02020603050405020304" pitchFamily="18" charset="0"/>
                        </a:rPr>
                        <m:t> = </m:t>
                      </m:r>
                      <m:sSub>
                        <m:sSubPr>
                          <m:ctrlPr>
                            <a:rPr lang="ru-RU" sz="1600" b="0" i="1" dirty="0" smtClean="0">
                              <a:latin typeface="Cambria Math" panose="02040503050406030204" pitchFamily="18" charset="0"/>
                              <a:cs typeface="Times New Roman" panose="02020603050405020304" pitchFamily="18" charset="0"/>
                            </a:rPr>
                          </m:ctrlPr>
                        </m:sSubPr>
                        <m:e>
                          <m:r>
                            <a:rPr lang="en-US" sz="1600" i="1" dirty="0" err="1">
                              <a:latin typeface="Cambria Math" panose="02040503050406030204" pitchFamily="18" charset="0"/>
                              <a:cs typeface="Times New Roman" panose="02020603050405020304" pitchFamily="18" charset="0"/>
                            </a:rPr>
                            <m:t>𝛿</m:t>
                          </m:r>
                        </m:e>
                        <m:sub>
                          <m:r>
                            <a:rPr lang="en-US" sz="1600" i="1" dirty="0" err="1">
                              <a:latin typeface="Cambria Math" panose="02040503050406030204" pitchFamily="18" charset="0"/>
                              <a:cs typeface="Times New Roman" panose="02020603050405020304" pitchFamily="18" charset="0"/>
                            </a:rPr>
                            <m:t>𝑗</m:t>
                          </m:r>
                        </m:sub>
                      </m:sSub>
                      <m:r>
                        <a:rPr lang="en-US" sz="1600" i="1" dirty="0">
                          <a:latin typeface="Cambria Math" panose="02040503050406030204" pitchFamily="18" charset="0"/>
                          <a:cs typeface="Times New Roman" panose="02020603050405020304" pitchFamily="18" charset="0"/>
                        </a:rPr>
                        <m:t> ∗ </m:t>
                      </m:r>
                      <m:sSub>
                        <m:sSubPr>
                          <m:ctrlPr>
                            <a:rPr lang="ru-RU" sz="1600" b="0" i="1" dirty="0" smtClean="0">
                              <a:latin typeface="Cambria Math" panose="02040503050406030204" pitchFamily="18" charset="0"/>
                              <a:cs typeface="Times New Roman" panose="02020603050405020304" pitchFamily="18" charset="0"/>
                            </a:rPr>
                          </m:ctrlPr>
                        </m:sSubPr>
                        <m:e>
                          <m:r>
                            <a:rPr lang="en-US" sz="1600" i="1" dirty="0">
                              <a:latin typeface="Cambria Math" panose="02040503050406030204" pitchFamily="18" charset="0"/>
                              <a:cs typeface="Times New Roman" panose="02020603050405020304" pitchFamily="18" charset="0"/>
                            </a:rPr>
                            <m:t>𝑥</m:t>
                          </m:r>
                        </m:e>
                        <m:sub>
                          <m:r>
                            <a:rPr lang="en-US" sz="1600" i="1" dirty="0">
                              <a:latin typeface="Cambria Math" panose="02040503050406030204" pitchFamily="18" charset="0"/>
                              <a:cs typeface="Times New Roman" panose="02020603050405020304" pitchFamily="18" charset="0"/>
                            </a:rPr>
                            <m:t>𝑖</m:t>
                          </m:r>
                        </m:sub>
                      </m:sSub>
                      <m:r>
                        <a:rPr lang="en-US" sz="1600" i="1" dirty="0">
                          <a:latin typeface="Cambria Math" panose="02040503050406030204" pitchFamily="18" charset="0"/>
                          <a:cs typeface="Times New Roman" panose="02020603050405020304" pitchFamily="18" charset="0"/>
                        </a:rPr>
                        <m:t> </m:t>
                      </m:r>
                    </m:oMath>
                  </m:oMathPara>
                </a14:m>
                <a:endParaRPr lang="en-US" sz="1600" dirty="0">
                  <a:latin typeface="Times New Roman" panose="02020603050405020304" pitchFamily="18" charset="0"/>
                  <a:cs typeface="Times New Roman" panose="02020603050405020304" pitchFamily="18" charset="0"/>
                </a:endParaRPr>
              </a:p>
              <a:p>
                <a:pPr algn="just"/>
                <a:r>
                  <a:rPr lang="en-US" sz="1600" dirty="0" err="1">
                    <a:latin typeface="Times New Roman" panose="02020603050405020304" pitchFamily="18" charset="0"/>
                    <a:cs typeface="Times New Roman" panose="02020603050405020304" pitchFamily="18" charset="0"/>
                  </a:rPr>
                  <a:t>где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для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скрытого</a:t>
                </a:r>
                <a:r>
                  <a:rPr lang="en-US" sz="1600" dirty="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слоя</a:t>
                </a:r>
                <a:r>
                  <a:rPr lang="en-US" sz="1600" dirty="0">
                    <a:latin typeface="Times New Roman" panose="02020603050405020304" pitchFamily="18" charset="0"/>
                    <a:cs typeface="Times New Roman" panose="02020603050405020304" pitchFamily="18" charset="0"/>
                  </a:rPr>
                  <a:t>.</a:t>
                </a: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0" y="0"/>
                <a:ext cx="9144000" cy="1614866"/>
              </a:xfrm>
              <a:prstGeom prst="rect">
                <a:avLst/>
              </a:prstGeom>
              <a:blipFill>
                <a:blip r:embed="rId3"/>
                <a:stretch>
                  <a:fillRect l="-333" t="-1132" r="-333" b="-4151"/>
                </a:stretch>
              </a:blipFill>
            </p:spPr>
            <p:txBody>
              <a:bodyPr/>
              <a:lstStyle/>
              <a:p>
                <a:r>
                  <a:rPr lang="en-US">
                    <a:noFill/>
                  </a:rPr>
                  <a:t> </a:t>
                </a:r>
              </a:p>
            </p:txBody>
          </p:sp>
        </mc:Fallback>
      </mc:AlternateContent>
      <p:pic>
        <p:nvPicPr>
          <p:cNvPr id="3" name="Рисунок 2"/>
          <p:cNvPicPr>
            <a:picLocks noChangeAspect="1"/>
          </p:cNvPicPr>
          <p:nvPr/>
        </p:nvPicPr>
        <p:blipFill>
          <a:blip r:embed="rId4"/>
          <a:stretch>
            <a:fillRect/>
          </a:stretch>
        </p:blipFill>
        <p:spPr>
          <a:xfrm>
            <a:off x="2651188" y="1913953"/>
            <a:ext cx="2695575" cy="657225"/>
          </a:xfrm>
          <a:prstGeom prst="rect">
            <a:avLst/>
          </a:prstGeom>
        </p:spPr>
      </p:pic>
    </p:spTree>
    <p:extLst>
      <p:ext uri="{BB962C8B-B14F-4D97-AF65-F5344CB8AC3E}">
        <p14:creationId xmlns:p14="http://schemas.microsoft.com/office/powerpoint/2010/main" val="395778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Прямоугольник 1"/>
          <p:cNvSpPr/>
          <p:nvPr/>
        </p:nvSpPr>
        <p:spPr>
          <a:xfrm>
            <a:off x="0" y="2417862"/>
            <a:ext cx="9144000" cy="707886"/>
          </a:xfrm>
          <a:prstGeom prst="rect">
            <a:avLst/>
          </a:prstGeom>
        </p:spPr>
        <p:txBody>
          <a:bodyPr wrap="square">
            <a:spAutoFit/>
          </a:bodyPr>
          <a:lstStyle/>
          <a:p>
            <a:pPr algn="ctr"/>
            <a:r>
              <a:rPr lang="en-US" sz="4000" dirty="0" err="1">
                <a:latin typeface="Times New Roman" panose="02020603050405020304" pitchFamily="18" charset="0"/>
                <a:cs typeface="Times New Roman" panose="02020603050405020304" pitchFamily="18" charset="0"/>
              </a:rPr>
              <a:t>Пример</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со</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всеми</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формулами</a:t>
            </a: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8633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3" name="Рисунок 2"/>
          <p:cNvPicPr/>
          <p:nvPr/>
        </p:nvPicPr>
        <p:blipFill rotWithShape="1">
          <a:blip r:embed="rId3"/>
          <a:srcRect l="2314" t="4429" r="4628" b="2798"/>
          <a:stretch/>
        </p:blipFill>
        <p:spPr bwMode="auto">
          <a:xfrm>
            <a:off x="2267712" y="0"/>
            <a:ext cx="6656832" cy="5035296"/>
          </a:xfrm>
          <a:prstGeom prst="rect">
            <a:avLst/>
          </a:prstGeom>
          <a:ln>
            <a:noFill/>
          </a:ln>
          <a:extLst>
            <a:ext uri="{53640926-AAD7-44D8-BBD7-CCE9431645EC}">
              <a14:shadowObscured xmlns:a14="http://schemas.microsoft.com/office/drawing/2010/main"/>
            </a:ext>
          </a:extLst>
        </p:spPr>
      </p:pic>
      <p:sp>
        <p:nvSpPr>
          <p:cNvPr id="2" name="Прямоугольник 1"/>
          <p:cNvSpPr/>
          <p:nvPr/>
        </p:nvSpPr>
        <p:spPr>
          <a:xfrm>
            <a:off x="0" y="0"/>
            <a:ext cx="1975104" cy="2031325"/>
          </a:xfrm>
          <a:prstGeom prst="rect">
            <a:avLst/>
          </a:prstGeom>
        </p:spPr>
        <p:txBody>
          <a:bodyPr wrap="square">
            <a:spAutoFit/>
          </a:bodyPr>
          <a:lstStyle/>
          <a:p>
            <a:pPr algn="just"/>
            <a:r>
              <a:rPr lang="en-US" dirty="0" err="1" smtClean="0"/>
              <a:t>На</a:t>
            </a:r>
            <a:r>
              <a:rPr lang="en-US" dirty="0" smtClean="0"/>
              <a:t> </a:t>
            </a:r>
            <a:r>
              <a:rPr lang="en-US" dirty="0" err="1"/>
              <a:t>этом</a:t>
            </a:r>
            <a:r>
              <a:rPr lang="en-US" dirty="0"/>
              <a:t> </a:t>
            </a:r>
            <a:r>
              <a:rPr lang="en-US" dirty="0" err="1"/>
              <a:t>уроке</a:t>
            </a:r>
            <a:r>
              <a:rPr lang="en-US" dirty="0"/>
              <a:t> </a:t>
            </a:r>
            <a:r>
              <a:rPr lang="en-US" dirty="0" err="1"/>
              <a:t>мы</a:t>
            </a:r>
            <a:r>
              <a:rPr lang="en-US" dirty="0"/>
              <a:t> </a:t>
            </a:r>
            <a:r>
              <a:rPr lang="en-US" dirty="0" err="1"/>
              <a:t>рассмотрим</a:t>
            </a:r>
            <a:r>
              <a:rPr lang="en-US" dirty="0"/>
              <a:t> </a:t>
            </a:r>
            <a:r>
              <a:rPr lang="en-US" dirty="0" err="1"/>
              <a:t>математические</a:t>
            </a:r>
            <a:r>
              <a:rPr lang="en-US" dirty="0"/>
              <a:t> </a:t>
            </a:r>
            <a:r>
              <a:rPr lang="en-US" dirty="0" err="1"/>
              <a:t>основы</a:t>
            </a:r>
            <a:r>
              <a:rPr lang="en-US" dirty="0"/>
              <a:t> </a:t>
            </a:r>
            <a:r>
              <a:rPr lang="en-US" dirty="0" err="1"/>
              <a:t>простой</a:t>
            </a:r>
            <a:r>
              <a:rPr lang="en-US" dirty="0"/>
              <a:t> </a:t>
            </a:r>
            <a:r>
              <a:rPr lang="en-US" dirty="0" err="1"/>
              <a:t>нейронной</a:t>
            </a:r>
            <a:r>
              <a:rPr lang="en-US" dirty="0"/>
              <a:t> </a:t>
            </a:r>
            <a:r>
              <a:rPr lang="en-US" dirty="0" err="1"/>
              <a:t>сети</a:t>
            </a:r>
            <a:r>
              <a:rPr lang="en-US" dirty="0"/>
              <a:t>, </a:t>
            </a:r>
            <a:r>
              <a:rPr lang="en-US" dirty="0" err="1"/>
              <a:t>которая</a:t>
            </a:r>
            <a:r>
              <a:rPr lang="en-US" dirty="0"/>
              <a:t> </a:t>
            </a:r>
            <a:r>
              <a:rPr lang="en-US" dirty="0" err="1"/>
              <a:t>имеет</a:t>
            </a:r>
            <a:r>
              <a:rPr lang="en-US" dirty="0"/>
              <a:t> </a:t>
            </a:r>
            <a:r>
              <a:rPr lang="en-US" dirty="0" err="1"/>
              <a:t>два</a:t>
            </a:r>
            <a:r>
              <a:rPr lang="en-US" dirty="0"/>
              <a:t> </a:t>
            </a:r>
            <a:r>
              <a:rPr lang="en-US" dirty="0" err="1"/>
              <a:t>входа</a:t>
            </a:r>
            <a:r>
              <a:rPr lang="en-US" dirty="0"/>
              <a:t>, </a:t>
            </a:r>
            <a:r>
              <a:rPr lang="en-US" dirty="0" err="1"/>
              <a:t>два</a:t>
            </a:r>
            <a:r>
              <a:rPr lang="en-US" dirty="0"/>
              <a:t> </a:t>
            </a:r>
            <a:r>
              <a:rPr lang="en-US" dirty="0" err="1"/>
              <a:t>выхода</a:t>
            </a:r>
            <a:r>
              <a:rPr lang="en-US" dirty="0"/>
              <a:t> и </a:t>
            </a:r>
            <a:r>
              <a:rPr lang="en-US" dirty="0" err="1"/>
              <a:t>один</a:t>
            </a:r>
            <a:r>
              <a:rPr lang="en-US" dirty="0"/>
              <a:t> </a:t>
            </a:r>
            <a:r>
              <a:rPr lang="en-US" dirty="0" err="1"/>
              <a:t>скрытый</a:t>
            </a:r>
            <a:r>
              <a:rPr lang="en-US" dirty="0"/>
              <a:t> </a:t>
            </a:r>
            <a:r>
              <a:rPr lang="en-US" dirty="0" err="1"/>
              <a:t>слой</a:t>
            </a:r>
            <a:r>
              <a:rPr lang="en-US" dirty="0"/>
              <a:t> с </a:t>
            </a:r>
            <a:r>
              <a:rPr lang="en-US" dirty="0" err="1"/>
              <a:t>тремя</a:t>
            </a:r>
            <a:r>
              <a:rPr lang="en-US" dirty="0"/>
              <a:t> </a:t>
            </a:r>
            <a:r>
              <a:rPr lang="en-US" dirty="0" err="1"/>
              <a:t>нейронами</a:t>
            </a:r>
            <a:endParaRPr lang="en-US" dirty="0"/>
          </a:p>
        </p:txBody>
      </p:sp>
    </p:spTree>
    <p:extLst>
      <p:ext uri="{BB962C8B-B14F-4D97-AF65-F5344CB8AC3E}">
        <p14:creationId xmlns:p14="http://schemas.microsoft.com/office/powerpoint/2010/main" val="272471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1"/>
              <p:cNvSpPr/>
              <p:nvPr/>
            </p:nvSpPr>
            <p:spPr>
              <a:xfrm>
                <a:off x="0" y="0"/>
                <a:ext cx="9144000" cy="1675908"/>
              </a:xfrm>
              <a:prstGeom prst="rect">
                <a:avLst/>
              </a:prstGeom>
            </p:spPr>
            <p:txBody>
              <a:bodyPr wrap="square">
                <a:spAutoFit/>
              </a:bodyPr>
              <a:lstStyle/>
              <a:p>
                <a:pPr algn="just"/>
                <a:r>
                  <a:rPr lang="en-US" sz="2000" dirty="0" smtClean="0">
                    <a:latin typeface="Times New Roman" panose="02020603050405020304" pitchFamily="18" charset="0"/>
                    <a:cs typeface="Times New Roman" panose="02020603050405020304" pitchFamily="18" charset="0"/>
                  </a:rPr>
                  <a:t>Для</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начала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давайте</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определим</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структуру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нашей</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нейронной</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сети</a:t>
                </a:r>
                <a:r>
                  <a:rPr lang="en-US" sz="2000" dirty="0">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ü"/>
                </a:pPr>
                <a:r>
                  <a:rPr lang="en-US" sz="2000" dirty="0" err="1" smtClean="0">
                    <a:latin typeface="Times New Roman" panose="02020603050405020304" pitchFamily="18" charset="0"/>
                    <a:cs typeface="Times New Roman" panose="02020603050405020304" pitchFamily="18" charset="0"/>
                  </a:rPr>
                  <a:t>Входной</a:t>
                </a:r>
                <a:r>
                  <a:rPr lang="en-US" sz="2000" dirty="0" smtClean="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слой</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Наша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сеть</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имеет</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два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входа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Обозначим</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их</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как</a:t>
                </a:r>
                <a:r>
                  <a:rPr lang="en-US" sz="20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𝑎</m:t>
                        </m:r>
                      </m:e>
                      <m:sub>
                        <m:r>
                          <a:rPr lang="ru-RU" sz="2000" b="0" i="1" smtClean="0">
                            <a:latin typeface="Cambria Math" panose="02040503050406030204" pitchFamily="18" charset="0"/>
                          </a:rPr>
                          <m:t>0</m:t>
                        </m:r>
                      </m:sub>
                      <m:sup>
                        <m:r>
                          <a:rPr lang="en-US" sz="2000" b="0" i="1" smtClean="0">
                            <a:latin typeface="Cambria Math" panose="02040503050406030204" pitchFamily="18" charset="0"/>
                          </a:rPr>
                          <m:t>0</m:t>
                        </m:r>
                      </m:sup>
                    </m:sSubSup>
                  </m:oMath>
                </a14:m>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и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ru-RU" sz="2000" i="1">
                            <a:latin typeface="Cambria Math" panose="02040503050406030204" pitchFamily="18" charset="0"/>
                          </a:rPr>
                          <m:t>0</m:t>
                        </m:r>
                      </m:sub>
                      <m:sup>
                        <m:r>
                          <a:rPr lang="ru-RU" sz="2000" i="1">
                            <a:latin typeface="Cambria Math" panose="02040503050406030204" pitchFamily="18" charset="0"/>
                          </a:rPr>
                          <m:t>1</m:t>
                        </m:r>
                      </m:sup>
                    </m:sSubSup>
                  </m:oMath>
                </a14:m>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2000" dirty="0" err="1">
                    <a:latin typeface="Times New Roman" panose="02020603050405020304" pitchFamily="18" charset="0"/>
                    <a:cs typeface="Times New Roman" panose="02020603050405020304" pitchFamily="18" charset="0"/>
                  </a:rPr>
                  <a:t>Скрытый</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слой</a:t>
                </a:r>
                <a:r>
                  <a:rPr lang="en-US" sz="2000" dirty="0">
                    <a:latin typeface="Times New Roman" panose="02020603050405020304" pitchFamily="18" charset="0"/>
                    <a:cs typeface="Times New Roman" panose="02020603050405020304" pitchFamily="18" charset="0"/>
                  </a:rPr>
                  <a:t>: У </a:t>
                </a:r>
                <a:r>
                  <a:rPr lang="en-US" sz="2000" dirty="0" err="1">
                    <a:latin typeface="Times New Roman" panose="02020603050405020304" pitchFamily="18" charset="0"/>
                    <a:cs typeface="Times New Roman" panose="02020603050405020304" pitchFamily="18" charset="0"/>
                  </a:rPr>
                  <a:t>нас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есть</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один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скрытый</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слой</a:t>
                </a:r>
                <a:r>
                  <a:rPr lang="en-US" sz="2000" dirty="0">
                    <a:latin typeface="Times New Roman" panose="02020603050405020304" pitchFamily="18" charset="0"/>
                    <a:cs typeface="Times New Roman" panose="02020603050405020304" pitchFamily="18" charset="0"/>
                  </a:rPr>
                  <a:t> с </a:t>
                </a:r>
                <a:r>
                  <a:rPr lang="en-US" sz="2000" dirty="0" err="1">
                    <a:latin typeface="Times New Roman" panose="02020603050405020304" pitchFamily="18" charset="0"/>
                    <a:cs typeface="Times New Roman" panose="02020603050405020304" pitchFamily="18" charset="0"/>
                  </a:rPr>
                  <a:t>тремя</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нейронами</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Обозначим</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выходы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нейронов</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скрытого</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слоя</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как</a:t>
                </a:r>
                <a:r>
                  <a:rPr lang="en-US" sz="20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1</m:t>
                        </m:r>
                      </m:sup>
                    </m:sSubSup>
                  </m:oMath>
                </a14:m>
                <a:r>
                  <a:rPr lang="en-US" sz="2000" dirty="0">
                    <a:latin typeface="Times New Roman" panose="02020603050405020304" pitchFamily="18" charset="0"/>
                    <a:cs typeface="Times New Roman" panose="02020603050405020304" pitchFamily="18" charset="0"/>
                  </a:rPr>
                  <a:t> и </a:t>
                </a:r>
                <a14:m>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up>
                        <m:r>
                          <a:rPr lang="en-US" sz="2000" i="1">
                            <a:latin typeface="Cambria Math" panose="02040503050406030204" pitchFamily="18" charset="0"/>
                          </a:rPr>
                          <m:t>1</m:t>
                        </m:r>
                      </m:sup>
                    </m:sSubSup>
                  </m:oMath>
                </a14:m>
                <a:r>
                  <a:rPr lang="en-US" sz="2000" dirty="0" smtClean="0">
                    <a:latin typeface="Times New Roman" panose="02020603050405020304" pitchFamily="18" charset="0"/>
                    <a:cs typeface="Times New Roman" panose="02020603050405020304" pitchFamily="18" charset="0"/>
                  </a:rPr>
                  <a:t> и </a:t>
                </a:r>
                <a14:m>
                  <m:oMath xmlns:m="http://schemas.openxmlformats.org/officeDocument/2006/math">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up>
                        <m:r>
                          <a:rPr lang="en-US" sz="2000" i="1">
                            <a:latin typeface="Cambria Math" panose="02040503050406030204" pitchFamily="18" charset="0"/>
                          </a:rPr>
                          <m:t>1</m:t>
                        </m:r>
                      </m:sup>
                    </m:sSubSup>
                  </m:oMath>
                </a14:m>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2000" dirty="0" err="1">
                    <a:latin typeface="Times New Roman" panose="02020603050405020304" pitchFamily="18" charset="0"/>
                    <a:cs typeface="Times New Roman" panose="02020603050405020304" pitchFamily="18" charset="0"/>
                  </a:rPr>
                  <a:t>Выходной</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слой</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Наша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сеть</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имеет</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два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выхода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Обозначим</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их</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как</a:t>
                </a:r>
                <a:r>
                  <a:rPr lang="en-US" sz="20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ru-RU" sz="2000" i="1">
                            <a:latin typeface="Cambria Math" panose="02040503050406030204" pitchFamily="18" charset="0"/>
                          </a:rPr>
                          <m:t>0</m:t>
                        </m:r>
                      </m:sub>
                      <m:sup>
                        <m:r>
                          <a:rPr lang="en-US" sz="2000" b="0" i="1" smtClean="0">
                            <a:latin typeface="Cambria Math" panose="02040503050406030204" pitchFamily="18" charset="0"/>
                          </a:rPr>
                          <m:t>2</m:t>
                        </m:r>
                      </m:sup>
                    </m:sSubSup>
                  </m:oMath>
                </a14:m>
                <a:r>
                  <a:rPr lang="en-US" sz="2000" dirty="0">
                    <a:latin typeface="Times New Roman" panose="02020603050405020304" pitchFamily="18" charset="0"/>
                    <a:cs typeface="Times New Roman" panose="02020603050405020304" pitchFamily="18" charset="0"/>
                  </a:rPr>
                  <a:t> и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oMath>
                </a14:m>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0" y="0"/>
                <a:ext cx="9144000" cy="1675908"/>
              </a:xfrm>
              <a:prstGeom prst="rect">
                <a:avLst/>
              </a:prstGeom>
              <a:blipFill>
                <a:blip r:embed="rId3"/>
                <a:stretch>
                  <a:fillRect l="-667" t="-1818" r="-667" b="-4000"/>
                </a:stretch>
              </a:blipFill>
            </p:spPr>
            <p:txBody>
              <a:bodyPr/>
              <a:lstStyle/>
              <a:p>
                <a:r>
                  <a:rPr 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 name="Рисунок 5"/>
          <p:cNvPicPr>
            <a:picLocks noChangeAspect="1"/>
          </p:cNvPicPr>
          <p:nvPr/>
        </p:nvPicPr>
        <p:blipFill rotWithShape="1">
          <a:blip r:embed="rId3"/>
          <a:srcRect l="125" t="2667" r="-125" b="160"/>
          <a:stretch/>
        </p:blipFill>
        <p:spPr>
          <a:xfrm>
            <a:off x="823717" y="0"/>
            <a:ext cx="6781996" cy="5078321"/>
          </a:xfrm>
          <a:prstGeom prst="rect">
            <a:avLst/>
          </a:prstGeom>
        </p:spPr>
      </p:pic>
    </p:spTree>
    <p:extLst>
      <p:ext uri="{BB962C8B-B14F-4D97-AF65-F5344CB8AC3E}">
        <p14:creationId xmlns:p14="http://schemas.microsoft.com/office/powerpoint/2010/main" val="3648619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9"/>
          <p:cNvSpPr txBox="1"/>
          <p:nvPr/>
        </p:nvSpPr>
        <p:spPr>
          <a:xfrm>
            <a:off x="0" y="669925"/>
            <a:ext cx="9144000" cy="431100"/>
          </a:xfrm>
          <a:prstGeom prst="rect">
            <a:avLst/>
          </a:prstGeom>
          <a:noFill/>
          <a:ln>
            <a:noFill/>
          </a:ln>
        </p:spPr>
        <p:txBody>
          <a:bodyPr spcFirstLastPara="1" wrap="square" lIns="91425" tIns="91425" rIns="91425" bIns="91425" anchor="t" anchorCtr="0">
            <a:spAutoFit/>
          </a:bodyPr>
          <a:lstStyle/>
          <a:p>
            <a:pPr marL="0" lvl="0" indent="457200" algn="just" rtl="0">
              <a:spcBef>
                <a:spcPts val="0"/>
              </a:spcBef>
              <a:spcAft>
                <a:spcPts val="0"/>
              </a:spcAft>
              <a:buNone/>
            </a:pPr>
            <a:endParaRPr sz="1600"/>
          </a:p>
        </p:txBody>
      </p:sp>
      <p:sp>
        <p:nvSpPr>
          <p:cNvPr id="86" name="Google Shape;86;p19"/>
          <p:cNvSpPr txBox="1"/>
          <p:nvPr/>
        </p:nvSpPr>
        <p:spPr>
          <a:xfrm>
            <a:off x="0" y="0"/>
            <a:ext cx="9144000" cy="3632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ru" sz="1600"/>
              <a:t>В нейронных сетях веса и смещения могут быть представлены в матричной форме. Вот как:</a:t>
            </a:r>
            <a:endParaRPr sz="1600"/>
          </a:p>
          <a:p>
            <a:pPr marL="0" lvl="0" indent="0" algn="just" rtl="0">
              <a:spcBef>
                <a:spcPts val="0"/>
              </a:spcBef>
              <a:spcAft>
                <a:spcPts val="0"/>
              </a:spcAft>
              <a:buNone/>
            </a:pPr>
            <a:endParaRPr sz="1600"/>
          </a:p>
          <a:p>
            <a:pPr marL="0" lvl="0" indent="0" algn="just" rtl="0">
              <a:spcBef>
                <a:spcPts val="0"/>
              </a:spcBef>
              <a:spcAft>
                <a:spcPts val="0"/>
              </a:spcAft>
              <a:buNone/>
            </a:pPr>
            <a:r>
              <a:rPr lang="ru" sz="1600"/>
              <a:t>1. Вес:</a:t>
            </a:r>
            <a:endParaRPr sz="1600"/>
          </a:p>
          <a:p>
            <a:pPr marL="0" lvl="0" indent="0" algn="just" rtl="0">
              <a:spcBef>
                <a:spcPts val="0"/>
              </a:spcBef>
              <a:spcAft>
                <a:spcPts val="0"/>
              </a:spcAft>
              <a:buNone/>
            </a:pPr>
            <a:r>
              <a:rPr lang="ru" sz="1600"/>
              <a:t>    - Для слоя с n входами и m нейронами весовая матрица будет иметь размеры (m x n).</a:t>
            </a:r>
            <a:endParaRPr sz="1600"/>
          </a:p>
          <a:p>
            <a:pPr marL="0" lvl="0" indent="0" algn="just" rtl="0">
              <a:spcBef>
                <a:spcPts val="0"/>
              </a:spcBef>
              <a:spcAft>
                <a:spcPts val="0"/>
              </a:spcAft>
              <a:buNone/>
            </a:pPr>
            <a:r>
              <a:rPr lang="ru" sz="1600"/>
              <a:t>    - Каждая строка в матрице весов представляет веса, соединяющие входы с одним нейроном в этом слое.</a:t>
            </a:r>
            <a:endParaRPr sz="1600"/>
          </a:p>
          <a:p>
            <a:pPr marL="0" lvl="0" indent="0" algn="just" rtl="0">
              <a:spcBef>
                <a:spcPts val="0"/>
              </a:spcBef>
              <a:spcAft>
                <a:spcPts val="0"/>
              </a:spcAft>
              <a:buNone/>
            </a:pPr>
            <a:endParaRPr sz="1600"/>
          </a:p>
          <a:p>
            <a:pPr marL="0" lvl="0" indent="0" algn="just" rtl="0">
              <a:spcBef>
                <a:spcPts val="0"/>
              </a:spcBef>
              <a:spcAft>
                <a:spcPts val="0"/>
              </a:spcAft>
              <a:buNone/>
            </a:pPr>
            <a:r>
              <a:rPr lang="ru" sz="1600"/>
              <a:t>2. Biases:</a:t>
            </a:r>
            <a:endParaRPr sz="1600"/>
          </a:p>
          <a:p>
            <a:pPr marL="0" lvl="0" indent="0" algn="just" rtl="0">
              <a:spcBef>
                <a:spcPts val="0"/>
              </a:spcBef>
              <a:spcAft>
                <a:spcPts val="0"/>
              </a:spcAft>
              <a:buNone/>
            </a:pPr>
            <a:r>
              <a:rPr lang="ru" sz="1600"/>
              <a:t>    - Для слоя с m нейронами вектор смещения будет иметь размеры (m x 1).</a:t>
            </a:r>
            <a:endParaRPr sz="1600"/>
          </a:p>
          <a:p>
            <a:pPr marL="0" lvl="0" indent="0" algn="just" rtl="0">
              <a:spcBef>
                <a:spcPts val="0"/>
              </a:spcBef>
              <a:spcAft>
                <a:spcPts val="0"/>
              </a:spcAft>
              <a:buNone/>
            </a:pPr>
            <a:r>
              <a:rPr lang="ru" sz="1600"/>
              <a:t>    - Каждый элемент вектора смещения представляет значение смещения, связанное с одним нейроном в этом слое.</a:t>
            </a:r>
            <a:endParaRPr sz="1600"/>
          </a:p>
          <a:p>
            <a:pPr marL="0" lvl="0" indent="0" algn="just" rtl="0">
              <a:spcBef>
                <a:spcPts val="0"/>
              </a:spcBef>
              <a:spcAft>
                <a:spcPts val="0"/>
              </a:spcAft>
              <a:buNone/>
            </a:pPr>
            <a:endParaRPr sz="1600"/>
          </a:p>
          <a:p>
            <a:pPr marL="0" lvl="0" indent="0" algn="just" rtl="0">
              <a:spcBef>
                <a:spcPts val="0"/>
              </a:spcBef>
              <a:spcAft>
                <a:spcPts val="0"/>
              </a:spcAft>
              <a:buNone/>
            </a:pPr>
            <a:r>
              <a:rPr lang="ru" sz="1600"/>
              <a:t>Представляя веса и смещения в матричной форме, становится проще выполнять матричные операции на этапах прямого и обратного распространения при обучении нейронной сети.</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9"/>
          <p:cNvSpPr txBox="1"/>
          <p:nvPr/>
        </p:nvSpPr>
        <p:spPr>
          <a:xfrm>
            <a:off x="0" y="669925"/>
            <a:ext cx="9144000" cy="431100"/>
          </a:xfrm>
          <a:prstGeom prst="rect">
            <a:avLst/>
          </a:prstGeom>
          <a:noFill/>
          <a:ln>
            <a:noFill/>
          </a:ln>
        </p:spPr>
        <p:txBody>
          <a:bodyPr spcFirstLastPara="1" wrap="square" lIns="91425" tIns="91425" rIns="91425" bIns="91425" anchor="t" anchorCtr="0">
            <a:spAutoFit/>
          </a:bodyPr>
          <a:lstStyle/>
          <a:p>
            <a:pPr marL="0" lvl="0" indent="457200" algn="just" rtl="0">
              <a:spcBef>
                <a:spcPts val="0"/>
              </a:spcBef>
              <a:spcAft>
                <a:spcPts val="0"/>
              </a:spcAft>
              <a:buNone/>
            </a:pPr>
            <a:endParaRPr sz="1600"/>
          </a:p>
        </p:txBody>
      </p:sp>
      <p:sp>
        <p:nvSpPr>
          <p:cNvPr id="2" name="Прямоугольник 1"/>
          <p:cNvSpPr/>
          <p:nvPr/>
        </p:nvSpPr>
        <p:spPr>
          <a:xfrm>
            <a:off x="38559" y="0"/>
            <a:ext cx="9066881" cy="4702826"/>
          </a:xfrm>
          <a:prstGeom prst="rect">
            <a:avLst/>
          </a:prstGeom>
        </p:spPr>
        <p:txBody>
          <a:bodyPr wrap="square">
            <a:spAutoFit/>
          </a:bodyPr>
          <a:lstStyle/>
          <a:p>
            <a:pPr algn="ctr">
              <a:lnSpc>
                <a:spcPct val="107000"/>
              </a:lnSpc>
              <a:tabLst>
                <a:tab pos="4133850" algn="l"/>
              </a:tabLst>
            </a:pPr>
            <a:r>
              <a:rPr lang="ru-RU" sz="2000" b="1" dirty="0" err="1">
                <a:latin typeface="Times New Roman" panose="02020603050405020304" pitchFamily="18" charset="0"/>
                <a:ea typeface="Calibri" panose="020F0502020204030204" pitchFamily="34" charset="0"/>
                <a:cs typeface="Times New Roman" panose="02020603050405020304" pitchFamily="18" charset="0"/>
              </a:rPr>
              <a:t>Forward</a:t>
            </a:r>
            <a:r>
              <a:rPr lang="ru-RU" sz="2000" b="1" dirty="0">
                <a:latin typeface="Times New Roman" panose="02020603050405020304" pitchFamily="18" charset="0"/>
                <a:ea typeface="Calibri" panose="020F0502020204030204" pitchFamily="34" charset="0"/>
                <a:cs typeface="Times New Roman" panose="02020603050405020304" pitchFamily="18" charset="0"/>
              </a:rPr>
              <a:t> </a:t>
            </a:r>
            <a:r>
              <a:rPr lang="ru-RU" sz="2000" b="1" dirty="0" err="1">
                <a:latin typeface="Times New Roman" panose="02020603050405020304" pitchFamily="18" charset="0"/>
                <a:ea typeface="Calibri" panose="020F0502020204030204" pitchFamily="34" charset="0"/>
                <a:cs typeface="Times New Roman" panose="02020603050405020304" pitchFamily="18" charset="0"/>
              </a:rPr>
              <a:t>Pass</a:t>
            </a:r>
            <a:r>
              <a:rPr lang="ru-RU" sz="2000" b="1" dirty="0">
                <a:latin typeface="Times New Roman" panose="02020603050405020304" pitchFamily="18" charset="0"/>
                <a:ea typeface="Calibri" panose="020F0502020204030204" pitchFamily="34" charset="0"/>
                <a:cs typeface="Times New Roman" panose="02020603050405020304" pitchFamily="18" charset="0"/>
              </a:rPr>
              <a:t> (прямой проход</a:t>
            </a:r>
            <a:r>
              <a:rPr lang="ru-RU" sz="2000" b="1" dirty="0" smtClean="0">
                <a:latin typeface="Times New Roman" panose="02020603050405020304" pitchFamily="18" charset="0"/>
                <a:ea typeface="Calibri" panose="020F0502020204030204" pitchFamily="34" charset="0"/>
                <a:cs typeface="Times New Roman" panose="02020603050405020304" pitchFamily="18" charset="0"/>
              </a:rPr>
              <a:t>)</a:t>
            </a:r>
            <a:endParaRPr lang="en-US" sz="2000" b="1" dirty="0" smtClean="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tabLst>
                <a:tab pos="4133850" algn="l"/>
              </a:tabLst>
            </a:pPr>
            <a:r>
              <a:rPr lang="ru-RU" sz="2000" dirty="0">
                <a:latin typeface="Times New Roman" panose="02020603050405020304" pitchFamily="18" charset="0"/>
                <a:ea typeface="Calibri" panose="020F0502020204030204" pitchFamily="34" charset="0"/>
                <a:cs typeface="Times New Roman" panose="02020603050405020304" pitchFamily="18" charset="0"/>
              </a:rPr>
              <a:t> </a:t>
            </a:r>
            <a:r>
              <a:rPr lang="ru-RU" sz="2000" dirty="0" err="1">
                <a:latin typeface="Times New Roman" panose="02020603050405020304" pitchFamily="18" charset="0"/>
                <a:ea typeface="Calibri" panose="020F0502020204030204" pitchFamily="34" charset="0"/>
                <a:cs typeface="Times New Roman" panose="02020603050405020304" pitchFamily="18" charset="0"/>
              </a:rPr>
              <a:t>Forward</a:t>
            </a:r>
            <a:r>
              <a:rPr lang="ru-RU" sz="2000" dirty="0">
                <a:latin typeface="Times New Roman" panose="02020603050405020304" pitchFamily="18" charset="0"/>
                <a:ea typeface="Calibri" panose="020F0502020204030204" pitchFamily="34" charset="0"/>
                <a:cs typeface="Times New Roman" panose="02020603050405020304" pitchFamily="18" charset="0"/>
              </a:rPr>
              <a:t> </a:t>
            </a:r>
            <a:r>
              <a:rPr lang="ru-RU" sz="2000" dirty="0" err="1">
                <a:latin typeface="Times New Roman" panose="02020603050405020304" pitchFamily="18" charset="0"/>
                <a:ea typeface="Calibri" panose="020F0502020204030204" pitchFamily="34" charset="0"/>
                <a:cs typeface="Times New Roman" panose="02020603050405020304" pitchFamily="18" charset="0"/>
              </a:rPr>
              <a:t>Pass</a:t>
            </a:r>
            <a:r>
              <a:rPr lang="ru-RU" sz="2000" dirty="0">
                <a:latin typeface="Times New Roman" panose="02020603050405020304" pitchFamily="18" charset="0"/>
                <a:ea typeface="Calibri" panose="020F0502020204030204" pitchFamily="34" charset="0"/>
                <a:cs typeface="Times New Roman" panose="02020603050405020304" pitchFamily="18" charset="0"/>
              </a:rPr>
              <a:t> (прямой проход) - </a:t>
            </a:r>
            <a:r>
              <a:rPr lang="ru-RU" sz="2000" dirty="0" smtClean="0">
                <a:latin typeface="Times New Roman" panose="02020603050405020304" pitchFamily="18" charset="0"/>
                <a:ea typeface="Calibri" panose="020F0502020204030204" pitchFamily="34" charset="0"/>
                <a:cs typeface="Times New Roman" panose="02020603050405020304" pitchFamily="18" charset="0"/>
              </a:rPr>
              <a:t> </a:t>
            </a:r>
            <a:r>
              <a:rPr lang="ru-RU" sz="2000" dirty="0">
                <a:latin typeface="Times New Roman" panose="02020603050405020304" pitchFamily="18" charset="0"/>
                <a:ea typeface="Calibri" panose="020F0502020204030204" pitchFamily="34" charset="0"/>
                <a:cs typeface="Times New Roman" panose="02020603050405020304" pitchFamily="18" charset="0"/>
              </a:rPr>
              <a:t>это процесс, который происходит в нейронной сети прямого распространения. Во время прямого прохода данные передаются от входного слоя к выходному слою через скрытые слои. Каждый нейрон входного слоя получает входные данные и передает их на следующий слой. Каждый нейрон скрытого слоя получает входные данные от предыдущего слоя, обрабатывает их и передает результаты на следующий слой. Выходной слой нейронов получает входные данные от последнего скрытого слоя и вычисляет окончательный результат.</a:t>
            </a:r>
          </a:p>
          <a:p>
            <a:pPr algn="just">
              <a:lnSpc>
                <a:spcPct val="107000"/>
              </a:lnSpc>
              <a:tabLst>
                <a:tab pos="4133850" algn="l"/>
              </a:tabLst>
            </a:pP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a:t>
            </a:r>
            <a:r>
              <a:rPr lang="ru-RU" sz="2000" dirty="0" smtClean="0">
                <a:latin typeface="Times New Roman" panose="02020603050405020304" pitchFamily="18" charset="0"/>
                <a:ea typeface="Calibri" panose="020F0502020204030204" pitchFamily="34" charset="0"/>
                <a:cs typeface="Times New Roman" panose="02020603050405020304" pitchFamily="18" charset="0"/>
              </a:rPr>
              <a:t>Прямой </a:t>
            </a:r>
            <a:r>
              <a:rPr lang="ru-RU" sz="2000" dirty="0">
                <a:latin typeface="Times New Roman" panose="02020603050405020304" pitchFamily="18" charset="0"/>
                <a:ea typeface="Calibri" panose="020F0502020204030204" pitchFamily="34" charset="0"/>
                <a:cs typeface="Times New Roman" panose="02020603050405020304" pitchFamily="18" charset="0"/>
              </a:rPr>
              <a:t>проход выполняется при обучении нейронной сети, когда входные данные подаются на вход сети, и она вычисляет соответствующие выходные значения. Эти выходные значения затем сравниваются с ожидаемыми значениями, и ошибка вычисляется для обновления весов нейронов во время обратного прохода.</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71097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9"/>
          <p:cNvSpPr txBox="1"/>
          <p:nvPr/>
        </p:nvSpPr>
        <p:spPr>
          <a:xfrm>
            <a:off x="0" y="669925"/>
            <a:ext cx="9144000" cy="431100"/>
          </a:xfrm>
          <a:prstGeom prst="rect">
            <a:avLst/>
          </a:prstGeom>
          <a:noFill/>
          <a:ln>
            <a:noFill/>
          </a:ln>
        </p:spPr>
        <p:txBody>
          <a:bodyPr spcFirstLastPara="1" wrap="square" lIns="91425" tIns="91425" rIns="91425" bIns="91425" anchor="t" anchorCtr="0">
            <a:spAutoFit/>
          </a:bodyPr>
          <a:lstStyle/>
          <a:p>
            <a:pPr marL="0" lvl="0" indent="457200" algn="just" rtl="0">
              <a:spcBef>
                <a:spcPts val="0"/>
              </a:spcBef>
              <a:spcAft>
                <a:spcPts val="0"/>
              </a:spcAft>
              <a:buNone/>
            </a:pPr>
            <a:endParaRPr sz="1600"/>
          </a:p>
        </p:txBody>
      </p:sp>
      <mc:AlternateContent xmlns:mc="http://schemas.openxmlformats.org/markup-compatibility/2006" xmlns:a14="http://schemas.microsoft.com/office/drawing/2010/main">
        <mc:Choice Requires="a14">
          <p:sp>
            <p:nvSpPr>
              <p:cNvPr id="2" name="Прямоугольник 1"/>
              <p:cNvSpPr/>
              <p:nvPr/>
            </p:nvSpPr>
            <p:spPr>
              <a:xfrm>
                <a:off x="38559" y="0"/>
                <a:ext cx="9066881" cy="5049203"/>
              </a:xfrm>
              <a:prstGeom prst="rect">
                <a:avLst/>
              </a:prstGeom>
            </p:spPr>
            <p:txBody>
              <a:bodyPr wrap="square">
                <a:spAutoFit/>
              </a:bodyPr>
              <a:lstStyle/>
              <a:p>
                <a:pPr>
                  <a:lnSpc>
                    <a:spcPct val="107000"/>
                  </a:lnSpc>
                  <a:spcAft>
                    <a:spcPts val="800"/>
                  </a:spcAft>
                  <a:tabLst>
                    <a:tab pos="4133850" algn="l"/>
                  </a:tabLst>
                </a:pPr>
                <a14:m>
                  <m:oMath xmlns:m="http://schemas.openxmlformats.org/officeDocument/2006/math">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𝑍</m:t>
                        </m:r>
                      </m:e>
                      <m:sub>
                        <m:r>
                          <a:rPr lang="tg-Cyrl-TJ"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tg-Cyrl-TJ"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tg-Cyrl-TJ"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tg-Cyrl-TJ"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tg-Cyrl-TJ" sz="2000" i="1">
                            <a:latin typeface="Cambria Math" panose="02040503050406030204" pitchFamily="18" charset="0"/>
                            <a:ea typeface="Times New Roman" panose="02020603050405020304" pitchFamily="18" charset="0"/>
                            <a:cs typeface="Times New Roman" panose="02020603050405020304" pitchFamily="18" charset="0"/>
                          </a:rPr>
                          <m:t>00</m:t>
                        </m:r>
                      </m:sub>
                      <m:sup>
                        <m:r>
                          <a:rPr lang="tg-Cyrl-TJ"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tg-Cyrl-TJ"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tg-Cyrl-TJ"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tg-Cyrl-TJ"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tg-Cyrl-TJ" sz="2000" i="1">
                            <a:latin typeface="Cambria Math" panose="02040503050406030204" pitchFamily="18" charset="0"/>
                            <a:ea typeface="Times New Roman" panose="02020603050405020304" pitchFamily="18" charset="0"/>
                            <a:cs typeface="Times New Roman" panose="02020603050405020304" pitchFamily="18" charset="0"/>
                          </a:rPr>
                          <m:t>0</m:t>
                        </m:r>
                      </m:sup>
                    </m:sSubSup>
                    <m:r>
                      <a:rPr lang="tg-Cyrl-TJ"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tg-Cyrl-TJ"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tg-Cyrl-TJ" sz="2000" i="1">
                            <a:latin typeface="Cambria Math" panose="02040503050406030204" pitchFamily="18" charset="0"/>
                            <a:ea typeface="Times New Roman" panose="02020603050405020304" pitchFamily="18" charset="0"/>
                            <a:cs typeface="Times New Roman" panose="02020603050405020304" pitchFamily="18" charset="0"/>
                          </a:rPr>
                          <m:t>01</m:t>
                        </m:r>
                      </m:sub>
                      <m:sup>
                        <m:r>
                          <a:rPr lang="tg-Cyrl-TJ"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tg-Cyrl-TJ"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tg-Cyrl-TJ"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tg-Cyrl-TJ"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tg-Cyrl-TJ" sz="2000" i="1">
                            <a:latin typeface="Cambria Math" panose="02040503050406030204" pitchFamily="18" charset="0"/>
                            <a:ea typeface="Times New Roman" panose="02020603050405020304" pitchFamily="18" charset="0"/>
                            <a:cs typeface="Times New Roman" panose="02020603050405020304" pitchFamily="18" charset="0"/>
                          </a:rPr>
                          <m:t>0</m:t>
                        </m:r>
                      </m:sup>
                    </m:sSubSup>
                    <m:r>
                      <a:rPr lang="tg-Cyrl-TJ"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tg-Cyrl-TJ" sz="2000" i="1">
                            <a:latin typeface="Cambria Math" panose="02040503050406030204" pitchFamily="18" charset="0"/>
                            <a:ea typeface="Times New Roman" panose="02020603050405020304" pitchFamily="18" charset="0"/>
                            <a:cs typeface="Times New Roman" panose="02020603050405020304" pitchFamily="18" charset="0"/>
                          </a:rPr>
                          <m:t>𝑏</m:t>
                        </m:r>
                      </m:e>
                      <m:sub>
                        <m:r>
                          <a:rPr lang="tg-Cyrl-TJ"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tg-Cyrl-TJ" sz="2000" i="1">
                            <a:latin typeface="Cambria Math" panose="02040503050406030204" pitchFamily="18" charset="0"/>
                            <a:ea typeface="Times New Roman" panose="02020603050405020304" pitchFamily="18" charset="0"/>
                            <a:cs typeface="Times New Roman" panose="02020603050405020304" pitchFamily="18" charset="0"/>
                          </a:rPr>
                          <m:t>1</m:t>
                        </m:r>
                      </m:sup>
                    </m:sSubSup>
                  </m:oMath>
                </a14:m>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en-US"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i="1">
                        <a:latin typeface="Cambria Math" panose="02040503050406030204" pitchFamily="18" charset="0"/>
                        <a:ea typeface="Times New Roman" panose="02020603050405020304" pitchFamily="18" charset="0"/>
                        <a:cs typeface="Times New Roman" panose="02020603050405020304" pitchFamily="18" charset="0"/>
                      </a:rPr>
                      <m:t>𝑎𝑐𝑡</m:t>
                    </m:r>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𝑍</m:t>
                            </m:r>
                          </m:e>
                          <m:sub>
                            <m:r>
                              <a:rPr lang="tg-Cyrl-TJ"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tg-Cyrl-TJ" sz="2000" i="1">
                                <a:latin typeface="Cambria Math" panose="02040503050406030204" pitchFamily="18" charset="0"/>
                                <a:ea typeface="Times New Roman" panose="02020603050405020304" pitchFamily="18" charset="0"/>
                                <a:cs typeface="Times New Roman" panose="02020603050405020304" pitchFamily="18" charset="0"/>
                              </a:rPr>
                              <m:t>1</m:t>
                            </m:r>
                          </m:sup>
                        </m:sSubSup>
                      </m:e>
                    </m:d>
                  </m:oMath>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4133850" algn="l"/>
                  </a:tabLst>
                </a:pPr>
                <a14:m>
                  <m:oMath xmlns:m="http://schemas.openxmlformats.org/officeDocument/2006/math">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𝑍</m:t>
                        </m:r>
                      </m:e>
                      <m:sub>
                        <m:r>
                          <a:rPr lang="tg-Cyrl-TJ"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tg-Cyrl-TJ"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tg-Cyrl-TJ"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tg-Cyrl-TJ"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tg-Cyrl-TJ" sz="2000" i="1">
                            <a:latin typeface="Cambria Math" panose="02040503050406030204" pitchFamily="18" charset="0"/>
                            <a:ea typeface="Times New Roman" panose="02020603050405020304" pitchFamily="18" charset="0"/>
                            <a:cs typeface="Times New Roman" panose="02020603050405020304" pitchFamily="18" charset="0"/>
                          </a:rPr>
                          <m:t>10</m:t>
                        </m:r>
                      </m:sub>
                      <m:sup>
                        <m:r>
                          <a:rPr lang="tg-Cyrl-TJ"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tg-Cyrl-TJ"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tg-Cyrl-TJ"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tg-Cyrl-TJ"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tg-Cyrl-TJ" sz="2000" i="1">
                            <a:latin typeface="Cambria Math" panose="02040503050406030204" pitchFamily="18" charset="0"/>
                            <a:ea typeface="Times New Roman" panose="02020603050405020304" pitchFamily="18" charset="0"/>
                            <a:cs typeface="Times New Roman" panose="02020603050405020304" pitchFamily="18" charset="0"/>
                          </a:rPr>
                          <m:t>0</m:t>
                        </m:r>
                      </m:sup>
                    </m:sSubSup>
                    <m:r>
                      <a:rPr lang="tg-Cyrl-TJ"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tg-Cyrl-TJ"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tg-Cyrl-TJ" sz="2000" i="1">
                            <a:latin typeface="Cambria Math" panose="02040503050406030204" pitchFamily="18" charset="0"/>
                            <a:ea typeface="Times New Roman" panose="02020603050405020304" pitchFamily="18" charset="0"/>
                            <a:cs typeface="Times New Roman" panose="02020603050405020304" pitchFamily="18" charset="0"/>
                          </a:rPr>
                          <m:t>11</m:t>
                        </m:r>
                      </m:sub>
                      <m:sup>
                        <m:r>
                          <a:rPr lang="tg-Cyrl-TJ"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tg-Cyrl-TJ"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tg-Cyrl-TJ"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tg-Cyrl-TJ"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tg-Cyrl-TJ" sz="2000" i="1">
                            <a:latin typeface="Cambria Math" panose="02040503050406030204" pitchFamily="18" charset="0"/>
                            <a:ea typeface="Times New Roman" panose="02020603050405020304" pitchFamily="18" charset="0"/>
                            <a:cs typeface="Times New Roman" panose="02020603050405020304" pitchFamily="18" charset="0"/>
                          </a:rPr>
                          <m:t>0</m:t>
                        </m:r>
                      </m:sup>
                    </m:sSubSup>
                    <m:r>
                      <a:rPr lang="tg-Cyrl-TJ"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tg-Cyrl-TJ" sz="2000" i="1">
                            <a:latin typeface="Cambria Math" panose="02040503050406030204" pitchFamily="18" charset="0"/>
                            <a:ea typeface="Times New Roman" panose="02020603050405020304" pitchFamily="18" charset="0"/>
                            <a:cs typeface="Times New Roman" panose="02020603050405020304" pitchFamily="18" charset="0"/>
                          </a:rPr>
                          <m:t>𝑏</m:t>
                        </m:r>
                      </m:e>
                      <m:sub>
                        <m:r>
                          <a:rPr lang="tg-Cyrl-TJ"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tg-Cyrl-TJ" sz="2000" i="1">
                            <a:latin typeface="Cambria Math" panose="02040503050406030204" pitchFamily="18" charset="0"/>
                            <a:ea typeface="Times New Roman" panose="02020603050405020304" pitchFamily="18" charset="0"/>
                            <a:cs typeface="Times New Roman" panose="02020603050405020304" pitchFamily="18" charset="0"/>
                          </a:rPr>
                          <m:t>1</m:t>
                        </m:r>
                      </m:sup>
                    </m:sSubSup>
                  </m:oMath>
                </a14:m>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en-US"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i="1">
                        <a:latin typeface="Cambria Math" panose="02040503050406030204" pitchFamily="18" charset="0"/>
                        <a:ea typeface="Times New Roman" panose="02020603050405020304" pitchFamily="18" charset="0"/>
                        <a:cs typeface="Times New Roman" panose="02020603050405020304" pitchFamily="18" charset="0"/>
                      </a:rPr>
                      <m:t>𝑎𝑐𝑡</m:t>
                    </m:r>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𝑍</m:t>
                            </m:r>
                          </m:e>
                          <m:sub>
                            <m:r>
                              <a:rPr lang="tg-Cyrl-TJ"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tg-Cyrl-TJ" sz="2000" i="1">
                                <a:latin typeface="Cambria Math" panose="02040503050406030204" pitchFamily="18" charset="0"/>
                                <a:ea typeface="Times New Roman" panose="02020603050405020304" pitchFamily="18" charset="0"/>
                                <a:cs typeface="Times New Roman" panose="02020603050405020304" pitchFamily="18" charset="0"/>
                              </a:rPr>
                              <m:t>1</m:t>
                            </m:r>
                          </m:sup>
                        </m:sSubSup>
                      </m:e>
                    </m:d>
                  </m:oMath>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4133850" algn="l"/>
                  </a:tabLst>
                </a:pPr>
                <a14:m>
                  <m:oMath xmlns:m="http://schemas.openxmlformats.org/officeDocument/2006/math">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𝑍</m:t>
                        </m:r>
                      </m:e>
                      <m:sub>
                        <m:r>
                          <a:rPr lang="tg-Cyrl-TJ"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tg-Cyrl-TJ"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tg-Cyrl-TJ"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tg-Cyrl-TJ"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tg-Cyrl-TJ" sz="2000" i="1">
                            <a:latin typeface="Cambria Math" panose="02040503050406030204" pitchFamily="18" charset="0"/>
                            <a:ea typeface="Times New Roman" panose="02020603050405020304" pitchFamily="18" charset="0"/>
                            <a:cs typeface="Times New Roman" panose="02020603050405020304" pitchFamily="18" charset="0"/>
                          </a:rPr>
                          <m:t>20</m:t>
                        </m:r>
                      </m:sub>
                      <m:sup>
                        <m:r>
                          <a:rPr lang="tg-Cyrl-TJ"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tg-Cyrl-TJ"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tg-Cyrl-TJ"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tg-Cyrl-TJ"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tg-Cyrl-TJ" sz="2000" i="1">
                            <a:latin typeface="Cambria Math" panose="02040503050406030204" pitchFamily="18" charset="0"/>
                            <a:ea typeface="Times New Roman" panose="02020603050405020304" pitchFamily="18" charset="0"/>
                            <a:cs typeface="Times New Roman" panose="02020603050405020304" pitchFamily="18" charset="0"/>
                          </a:rPr>
                          <m:t>0</m:t>
                        </m:r>
                      </m:sup>
                    </m:sSubSup>
                    <m:r>
                      <a:rPr lang="tg-Cyrl-TJ"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tg-Cyrl-TJ"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tg-Cyrl-TJ" sz="2000" i="1">
                            <a:latin typeface="Cambria Math" panose="02040503050406030204" pitchFamily="18" charset="0"/>
                            <a:ea typeface="Times New Roman" panose="02020603050405020304" pitchFamily="18" charset="0"/>
                            <a:cs typeface="Times New Roman" panose="02020603050405020304" pitchFamily="18" charset="0"/>
                          </a:rPr>
                          <m:t>21</m:t>
                        </m:r>
                      </m:sub>
                      <m:sup>
                        <m:r>
                          <a:rPr lang="tg-Cyrl-TJ"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tg-Cyrl-TJ"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tg-Cyrl-TJ"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tg-Cyrl-TJ"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tg-Cyrl-TJ" sz="2000" i="1">
                            <a:latin typeface="Cambria Math" panose="02040503050406030204" pitchFamily="18" charset="0"/>
                            <a:ea typeface="Times New Roman" panose="02020603050405020304" pitchFamily="18" charset="0"/>
                            <a:cs typeface="Times New Roman" panose="02020603050405020304" pitchFamily="18" charset="0"/>
                          </a:rPr>
                          <m:t>0</m:t>
                        </m:r>
                      </m:sup>
                    </m:sSubSup>
                    <m:r>
                      <a:rPr lang="tg-Cyrl-TJ"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tg-Cyrl-TJ" sz="2000" i="1">
                            <a:latin typeface="Cambria Math" panose="02040503050406030204" pitchFamily="18" charset="0"/>
                            <a:ea typeface="Times New Roman" panose="02020603050405020304" pitchFamily="18" charset="0"/>
                            <a:cs typeface="Times New Roman" panose="02020603050405020304" pitchFamily="18" charset="0"/>
                          </a:rPr>
                          <m:t>𝑏</m:t>
                        </m:r>
                      </m:e>
                      <m:sub>
                        <m:r>
                          <a:rPr lang="tg-Cyrl-TJ"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tg-Cyrl-TJ" sz="2000" i="1">
                            <a:latin typeface="Cambria Math" panose="02040503050406030204" pitchFamily="18" charset="0"/>
                            <a:ea typeface="Times New Roman" panose="02020603050405020304" pitchFamily="18" charset="0"/>
                            <a:cs typeface="Times New Roman" panose="02020603050405020304" pitchFamily="18" charset="0"/>
                          </a:rPr>
                          <m:t>1</m:t>
                        </m:r>
                      </m:sup>
                    </m:sSubSup>
                  </m:oMath>
                </a14:m>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en-US"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i="1">
                        <a:latin typeface="Cambria Math" panose="02040503050406030204" pitchFamily="18" charset="0"/>
                        <a:ea typeface="Times New Roman" panose="02020603050405020304" pitchFamily="18" charset="0"/>
                        <a:cs typeface="Times New Roman" panose="02020603050405020304" pitchFamily="18" charset="0"/>
                      </a:rPr>
                      <m:t>𝑎𝑐𝑡</m:t>
                    </m:r>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𝑍</m:t>
                            </m:r>
                          </m:e>
                          <m:sub>
                            <m:r>
                              <a:rPr lang="tg-Cyrl-TJ"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tg-Cyrl-TJ" sz="2000" i="1">
                                <a:latin typeface="Cambria Math" panose="02040503050406030204" pitchFamily="18" charset="0"/>
                                <a:ea typeface="Times New Roman" panose="02020603050405020304" pitchFamily="18" charset="0"/>
                                <a:cs typeface="Times New Roman" panose="02020603050405020304" pitchFamily="18" charset="0"/>
                              </a:rPr>
                              <m:t>1</m:t>
                            </m:r>
                          </m:sup>
                        </m:sSubSup>
                      </m:e>
                    </m:d>
                    <m:r>
                      <a:rPr lang="tg-Cyrl-TJ" sz="2000" i="1">
                        <a:latin typeface="Cambria Math" panose="02040503050406030204" pitchFamily="18" charset="0"/>
                        <a:ea typeface="Times New Roman" panose="02020603050405020304" pitchFamily="18" charset="0"/>
                        <a:cs typeface="Times New Roman" panose="02020603050405020304" pitchFamily="18" charset="0"/>
                      </a:rPr>
                      <m:t> </m:t>
                    </m:r>
                  </m:oMath>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tabLst>
                    <a:tab pos="4133850" algn="l"/>
                  </a:tabLst>
                </a:pPr>
                <a:r>
                  <a:rPr lang="tg-Cyrl-TJ"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tabLst>
                    <a:tab pos="4133850" algn="l"/>
                  </a:tabLst>
                </a:pPr>
                <a:r>
                  <a:rPr lang="tg-Cyrl-TJ" sz="20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ea typeface="Times New Roman" panose="02020603050405020304" pitchFamily="18" charset="0"/>
                    <a:cs typeface="Times New Roman" panose="02020603050405020304" pitchFamily="18" charset="0"/>
                  </a:rPr>
                  <a:t>В качестве функции активации можно использовать одну из следующих функций: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tabLst>
                    <a:tab pos="4133850" algn="l"/>
                  </a:tabLst>
                </a:pPr>
                <a:r>
                  <a:rPr lang="ru-RU" sz="2000" dirty="0" err="1">
                    <a:latin typeface="Times New Roman" panose="02020603050405020304" pitchFamily="18" charset="0"/>
                    <a:ea typeface="Times New Roman" panose="02020603050405020304" pitchFamily="18" charset="0"/>
                    <a:cs typeface="Times New Roman" panose="02020603050405020304" pitchFamily="18" charset="0"/>
                  </a:rPr>
                  <a:t>Сигмоидная</a:t>
                </a:r>
                <a:r>
                  <a:rPr lang="ru-RU" sz="2000" dirty="0">
                    <a:latin typeface="Times New Roman" panose="02020603050405020304" pitchFamily="18" charset="0"/>
                    <a:ea typeface="Times New Roman" panose="02020603050405020304" pitchFamily="18" charset="0"/>
                    <a:cs typeface="Times New Roman" panose="02020603050405020304" pitchFamily="18" charset="0"/>
                  </a:rPr>
                  <a:t> функция: </a:t>
                </a:r>
                <a14:m>
                  <m:oMath xmlns:m="http://schemas.openxmlformats.org/officeDocument/2006/math">
                    <m:r>
                      <a:rPr lang="ru-RU" sz="2000" i="1">
                        <a:latin typeface="Cambria Math" panose="02040503050406030204" pitchFamily="18" charset="0"/>
                        <a:ea typeface="Times New Roman" panose="02020603050405020304" pitchFamily="18" charset="0"/>
                        <a:cs typeface="Times New Roman" panose="02020603050405020304" pitchFamily="18" charset="0"/>
                      </a:rPr>
                      <m:t>𝑓</m:t>
                    </m:r>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r>
                          <a:rPr lang="ru-RU" sz="2000" i="1">
                            <a:latin typeface="Cambria Math" panose="02040503050406030204" pitchFamily="18" charset="0"/>
                            <a:ea typeface="Times New Roman" panose="02020603050405020304" pitchFamily="18" charset="0"/>
                            <a:cs typeface="Times New Roman" panose="02020603050405020304" pitchFamily="18" charset="0"/>
                          </a:rPr>
                          <m:t>𝑥</m:t>
                        </m:r>
                      </m:e>
                    </m:d>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1</m:t>
                        </m:r>
                      </m:num>
                      <m:den>
                        <m:r>
                          <a:rPr lang="ru-RU" sz="2000">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ru-RU" sz="2000">
                                <a:latin typeface="Cambria Math" panose="02040503050406030204" pitchFamily="18" charset="0"/>
                                <a:ea typeface="Times New Roman" panose="02020603050405020304" pitchFamily="18" charset="0"/>
                                <a:cs typeface="Times New Roman" panose="02020603050405020304" pitchFamily="18" charset="0"/>
                              </a:rPr>
                              <m:t>e</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i="1">
                                <a:latin typeface="Cambria Math" panose="02040503050406030204" pitchFamily="18" charset="0"/>
                                <a:ea typeface="Times New Roman" panose="02020603050405020304" pitchFamily="18" charset="0"/>
                                <a:cs typeface="Times New Roman" panose="02020603050405020304" pitchFamily="18" charset="0"/>
                              </a:rPr>
                              <m:t>𝑥</m:t>
                            </m:r>
                          </m:sup>
                        </m:sSup>
                      </m:den>
                    </m:f>
                  </m:oMath>
                </a14:m>
                <a:r>
                  <a:rPr lang="ru-RU" sz="20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tabLst>
                    <a:tab pos="4133850" algn="l"/>
                  </a:tabLst>
                </a:pP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ReLU</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(Rectified Linear Unit): </a:t>
                </a:r>
                <a14:m>
                  <m:oMath xmlns:m="http://schemas.openxmlformats.org/officeDocument/2006/math">
                    <m:r>
                      <a:rPr lang="en-US" sz="2000" i="1">
                        <a:latin typeface="Cambria Math" panose="02040503050406030204" pitchFamily="18" charset="0"/>
                        <a:ea typeface="Times New Roman" panose="02020603050405020304" pitchFamily="18" charset="0"/>
                        <a:cs typeface="Times New Roman" panose="02020603050405020304" pitchFamily="18" charset="0"/>
                      </a:rPr>
                      <m:t>𝑓</m:t>
                    </m:r>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latin typeface="Cambria Math" panose="02040503050406030204" pitchFamily="18" charset="0"/>
                            <a:ea typeface="Times New Roman" panose="02020603050405020304" pitchFamily="18" charset="0"/>
                            <a:cs typeface="Times New Roman" panose="02020603050405020304" pitchFamily="18" charset="0"/>
                          </a:rPr>
                          <m:t>𝑧</m:t>
                        </m:r>
                      </m:e>
                    </m:d>
                    <m:r>
                      <a:rPr lang="en-US" sz="2000" i="1">
                        <a:latin typeface="Cambria Math" panose="02040503050406030204" pitchFamily="18" charset="0"/>
                        <a:ea typeface="Times New Roman" panose="02020603050405020304" pitchFamily="18" charset="0"/>
                        <a:cs typeface="Times New Roman" panose="02020603050405020304" pitchFamily="18" charset="0"/>
                      </a:rPr>
                      <m:t>=</m:t>
                    </m:r>
                    <m:func>
                      <m:func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sz="2000">
                            <a:latin typeface="Cambria Math" panose="02040503050406030204" pitchFamily="18" charset="0"/>
                            <a:ea typeface="Times New Roman" panose="02020603050405020304" pitchFamily="18" charset="0"/>
                            <a:cs typeface="Times New Roman" panose="02020603050405020304" pitchFamily="18" charset="0"/>
                          </a:rPr>
                          <m:t>max</m:t>
                        </m:r>
                      </m:fName>
                      <m:e>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latin typeface="Cambria Math" panose="02040503050406030204" pitchFamily="18" charset="0"/>
                                <a:ea typeface="Times New Roman" panose="02020603050405020304" pitchFamily="18" charset="0"/>
                                <a:cs typeface="Times New Roman" panose="02020603050405020304" pitchFamily="18" charset="0"/>
                              </a:rPr>
                              <m:t>0,</m:t>
                            </m:r>
                            <m:r>
                              <a:rPr lang="en-US" sz="2000" i="1">
                                <a:latin typeface="Cambria Math" panose="02040503050406030204" pitchFamily="18" charset="0"/>
                                <a:ea typeface="Times New Roman" panose="02020603050405020304" pitchFamily="18" charset="0"/>
                                <a:cs typeface="Times New Roman" panose="02020603050405020304" pitchFamily="18" charset="0"/>
                              </a:rPr>
                              <m:t>𝑥</m:t>
                            </m:r>
                          </m:e>
                        </m:d>
                      </m:e>
                    </m:func>
                    <m:r>
                      <a:rPr lang="en-US" sz="2000" i="1">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tabLst>
                    <a:tab pos="4133850" algn="l"/>
                  </a:tabLst>
                </a:pPr>
                <a:r>
                  <a:rPr lang="ru-RU" sz="2000" dirty="0">
                    <a:latin typeface="Times New Roman" panose="02020603050405020304" pitchFamily="18" charset="0"/>
                    <a:ea typeface="Times New Roman" panose="02020603050405020304" pitchFamily="18" charset="0"/>
                    <a:cs typeface="Times New Roman" panose="02020603050405020304" pitchFamily="18" charset="0"/>
                  </a:rPr>
                  <a:t>Гиперболический тангенс: : </a:t>
                </a:r>
                <a14:m>
                  <m:oMath xmlns:m="http://schemas.openxmlformats.org/officeDocument/2006/math">
                    <m:r>
                      <a:rPr lang="ru-RU" sz="2000" i="1">
                        <a:latin typeface="Cambria Math" panose="02040503050406030204" pitchFamily="18" charset="0"/>
                        <a:ea typeface="Times New Roman" panose="02020603050405020304" pitchFamily="18" charset="0"/>
                        <a:cs typeface="Times New Roman" panose="02020603050405020304" pitchFamily="18" charset="0"/>
                      </a:rPr>
                      <m:t>𝑓</m:t>
                    </m:r>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r>
                          <a:rPr lang="ru-RU" sz="2000" i="1">
                            <a:latin typeface="Cambria Math" panose="02040503050406030204" pitchFamily="18" charset="0"/>
                            <a:ea typeface="Times New Roman" panose="02020603050405020304" pitchFamily="18" charset="0"/>
                            <a:cs typeface="Times New Roman" panose="02020603050405020304" pitchFamily="18" charset="0"/>
                          </a:rPr>
                          <m:t>𝑥</m:t>
                        </m:r>
                      </m:e>
                    </m:d>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𝑒</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𝑥</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𝑒</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𝑥</m:t>
                            </m:r>
                          </m:sup>
                        </m:sSup>
                      </m:num>
                      <m:den>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𝑒</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𝑥</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𝑒</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𝑥</m:t>
                            </m:r>
                          </m:sup>
                        </m:sSup>
                      </m:den>
                    </m:f>
                  </m:oMath>
                </a14:m>
                <a:r>
                  <a:rPr lang="ru-RU"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tabLst>
                    <a:tab pos="4133850" algn="l"/>
                  </a:tabLst>
                </a:pP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Softmax</a:t>
                </a:r>
                <a:r>
                  <a:rPr lang="ru-RU"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tabLst>
                    <a:tab pos="4133850" algn="l"/>
                  </a:tabLst>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ru-RU" sz="2000" i="1">
                              <a:latin typeface="Cambria Math" panose="02040503050406030204" pitchFamily="18" charset="0"/>
                              <a:ea typeface="Times New Roman" panose="02020603050405020304" pitchFamily="18" charset="0"/>
                              <a:cs typeface="Times New Roman" panose="02020603050405020304" pitchFamily="18" charset="0"/>
                            </a:rPr>
                            <m:t>𝜎</m:t>
                          </m:r>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r>
                                <a:rPr lang="ru-RU" sz="2000" i="1">
                                  <a:latin typeface="Cambria Math" panose="02040503050406030204" pitchFamily="18" charset="0"/>
                                  <a:ea typeface="Times New Roman" panose="02020603050405020304" pitchFamily="18" charset="0"/>
                                  <a:cs typeface="Times New Roman" panose="02020603050405020304" pitchFamily="18" charset="0"/>
                                </a:rPr>
                                <m:t>𝑧</m:t>
                              </m:r>
                            </m:e>
                          </m:d>
                        </m:e>
                        <m:sub>
                          <m:r>
                            <a:rPr lang="ru-RU" sz="2000" i="1">
                              <a:latin typeface="Cambria Math" panose="02040503050406030204" pitchFamily="18" charset="0"/>
                              <a:ea typeface="Times New Roman" panose="02020603050405020304" pitchFamily="18" charset="0"/>
                              <a:cs typeface="Times New Roman" panose="02020603050405020304" pitchFamily="18" charset="0"/>
                            </a:rPr>
                            <m:t>𝑖</m:t>
                          </m:r>
                        </m:sub>
                      </m:sSub>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𝑒</m:t>
                              </m:r>
                            </m:e>
                            <m:sup>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ru-RU"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𝑖</m:t>
                                  </m:r>
                                </m:sub>
                              </m:sSub>
                            </m:sup>
                          </m:sSup>
                        </m:num>
                        <m:den>
                          <m:nary>
                            <m:naryPr>
                              <m:chr m:val="∑"/>
                              <m:limLoc m:val="undOv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naryPr>
                            <m:sub>
                              <m:r>
                                <a:rPr lang="ru-RU" sz="2000" i="1">
                                  <a:latin typeface="Cambria Math" panose="02040503050406030204" pitchFamily="18" charset="0"/>
                                  <a:ea typeface="Times New Roman" panose="02020603050405020304" pitchFamily="18" charset="0"/>
                                  <a:cs typeface="Times New Roman" panose="02020603050405020304" pitchFamily="18" charset="0"/>
                                </a:rPr>
                                <m:t>𝑘</m:t>
                              </m:r>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𝑁</m:t>
                              </m:r>
                            </m:sup>
                            <m:e>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𝑒</m:t>
                                  </m:r>
                                </m:e>
                                <m:sup>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ru-RU"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𝑘</m:t>
                                      </m:r>
                                    </m:sub>
                                  </m:sSub>
                                </m:sup>
                              </m:sSup>
                            </m:e>
                          </m:nary>
                        </m:den>
                      </m:f>
                    </m:oMath>
                  </m:oMathPara>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tabLst>
                    <a:tab pos="4133850" algn="l"/>
                  </a:tabLst>
                </a:pPr>
                <a:r>
                  <a:rPr lang="ru-RU" sz="2000" dirty="0">
                    <a:latin typeface="Times New Roman" panose="02020603050405020304" pitchFamily="18" charset="0"/>
                    <a:ea typeface="Times New Roman" panose="02020603050405020304" pitchFamily="18" charset="0"/>
                    <a:cs typeface="Times New Roman" panose="02020603050405020304" pitchFamily="18" charset="0"/>
                  </a:rPr>
                  <a:t>где </a:t>
                </a:r>
                <a14:m>
                  <m:oMath xmlns:m="http://schemas.openxmlformats.org/officeDocument/2006/math">
                    <m:r>
                      <a:rPr lang="ru-RU" sz="2000" i="1">
                        <a:latin typeface="Cambria Math" panose="02040503050406030204" pitchFamily="18" charset="0"/>
                        <a:ea typeface="Times New Roman" panose="02020603050405020304" pitchFamily="18" charset="0"/>
                        <a:cs typeface="Times New Roman" panose="02020603050405020304" pitchFamily="18" charset="0"/>
                      </a:rPr>
                      <m:t>𝐾</m:t>
                    </m:r>
                  </m:oMath>
                </a14:m>
                <a:r>
                  <a:rPr lang="ru-RU" sz="2000" dirty="0">
                    <a:latin typeface="Times New Roman" panose="02020603050405020304" pitchFamily="18" charset="0"/>
                    <a:ea typeface="Times New Roman" panose="02020603050405020304" pitchFamily="18" charset="0"/>
                    <a:cs typeface="Times New Roman" panose="02020603050405020304" pitchFamily="18" charset="0"/>
                  </a:rPr>
                  <a:t> - количество выходных нейронов, </a:t>
                </a:r>
                <a14:m>
                  <m:oMath xmlns:m="http://schemas.openxmlformats.org/officeDocument/2006/math">
                    <m:r>
                      <a:rPr lang="en-US" sz="2000" i="1">
                        <a:latin typeface="Cambria Math" panose="02040503050406030204" pitchFamily="18" charset="0"/>
                        <a:ea typeface="Times New Roman" panose="02020603050405020304" pitchFamily="18" charset="0"/>
                        <a:cs typeface="Times New Roman" panose="02020603050405020304" pitchFamily="18" charset="0"/>
                      </a:rPr>
                      <m:t>𝑖</m:t>
                    </m:r>
                  </m:oMath>
                </a14:m>
                <a:r>
                  <a:rPr lang="ru-RU" sz="2000" dirty="0">
                    <a:latin typeface="Times New Roman" panose="02020603050405020304" pitchFamily="18" charset="0"/>
                    <a:ea typeface="Times New Roman" panose="02020603050405020304" pitchFamily="18" charset="0"/>
                    <a:cs typeface="Times New Roman" panose="02020603050405020304" pitchFamily="18" charset="0"/>
                  </a:rPr>
                  <a:t>- индекс текущего выходного нейрона</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38559" y="0"/>
                <a:ext cx="9066881" cy="5049203"/>
              </a:xfrm>
              <a:prstGeom prst="rect">
                <a:avLst/>
              </a:prstGeom>
              <a:blipFill>
                <a:blip r:embed="rId3"/>
                <a:stretch>
                  <a:fillRect l="-672" r="-672" b="-1329"/>
                </a:stretch>
              </a:blipFill>
            </p:spPr>
            <p:txBody>
              <a:bodyPr/>
              <a:lstStyle/>
              <a:p>
                <a:r>
                  <a:rPr lang="en-US">
                    <a:noFill/>
                  </a:rPr>
                  <a:t> </a:t>
                </a:r>
              </a:p>
            </p:txBody>
          </p:sp>
        </mc:Fallback>
      </mc:AlternateContent>
    </p:spTree>
    <p:extLst>
      <p:ext uri="{BB962C8B-B14F-4D97-AF65-F5344CB8AC3E}">
        <p14:creationId xmlns:p14="http://schemas.microsoft.com/office/powerpoint/2010/main" val="295235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Прямоугольник 1"/>
          <p:cNvSpPr/>
          <p:nvPr/>
        </p:nvSpPr>
        <p:spPr>
          <a:xfrm>
            <a:off x="0" y="0"/>
            <a:ext cx="9144000" cy="5101397"/>
          </a:xfrm>
          <a:prstGeom prst="rect">
            <a:avLst/>
          </a:prstGeom>
        </p:spPr>
        <p:txBody>
          <a:bodyPr wrap="square">
            <a:spAutoFit/>
          </a:bodyPr>
          <a:lstStyle/>
          <a:p>
            <a:pPr algn="just"/>
            <a:r>
              <a:rPr lang="en-US" sz="1550" dirty="0" smtClean="0">
                <a:latin typeface="Times New Roman" panose="02020603050405020304" pitchFamily="18" charset="0"/>
                <a:cs typeface="Times New Roman" panose="02020603050405020304" pitchFamily="18" charset="0"/>
              </a:rPr>
              <a:t>	</a:t>
            </a:r>
            <a:r>
              <a:rPr lang="en-US" sz="1550" dirty="0" err="1" smtClean="0">
                <a:latin typeface="Times New Roman" panose="02020603050405020304" pitchFamily="18" charset="0"/>
                <a:cs typeface="Times New Roman" panose="02020603050405020304" pitchFamily="18" charset="0"/>
              </a:rPr>
              <a:t>Большинство</a:t>
            </a:r>
            <a:r>
              <a:rPr lang="en-US" sz="1550" dirty="0" smtClean="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библиотек</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машинного</a:t>
            </a:r>
            <a:r>
              <a:rPr lang="en-US" sz="1550" dirty="0">
                <a:latin typeface="Times New Roman" panose="02020603050405020304" pitchFamily="18" charset="0"/>
                <a:cs typeface="Times New Roman" panose="02020603050405020304" pitchFamily="18" charset="0"/>
              </a:rPr>
              <a:t> и </a:t>
            </a:r>
            <a:r>
              <a:rPr lang="en-US" sz="1550" dirty="0" err="1">
                <a:latin typeface="Times New Roman" panose="02020603050405020304" pitchFamily="18" charset="0"/>
                <a:cs typeface="Times New Roman" panose="02020603050405020304" pitchFamily="18" charset="0"/>
              </a:rPr>
              <a:t>искусственного</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интеллекта</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не</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требуют</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понимания</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математики</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лежащей</a:t>
            </a:r>
            <a:r>
              <a:rPr lang="en-US" sz="1550" dirty="0">
                <a:latin typeface="Times New Roman" panose="02020603050405020304" pitchFamily="18" charset="0"/>
                <a:cs typeface="Times New Roman" panose="02020603050405020304" pitchFamily="18" charset="0"/>
              </a:rPr>
              <a:t> в </a:t>
            </a:r>
            <a:r>
              <a:rPr lang="en-US" sz="1550" dirty="0" err="1">
                <a:latin typeface="Times New Roman" panose="02020603050405020304" pitchFamily="18" charset="0"/>
                <a:cs typeface="Times New Roman" panose="02020603050405020304" pitchFamily="18" charset="0"/>
              </a:rPr>
              <a:t>основе</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алгоритма</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обратного</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распространения</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ошибки</a:t>
            </a:r>
            <a:r>
              <a:rPr lang="en-US" sz="1550" dirty="0">
                <a:latin typeface="Times New Roman" panose="02020603050405020304" pitchFamily="18" charset="0"/>
                <a:cs typeface="Times New Roman" panose="02020603050405020304" pitchFamily="18" charset="0"/>
              </a:rPr>
              <a:t> (backpropagation), </a:t>
            </a:r>
            <a:r>
              <a:rPr lang="en-US" sz="1550" dirty="0" err="1">
                <a:latin typeface="Times New Roman" panose="02020603050405020304" pitchFamily="18" charset="0"/>
                <a:cs typeface="Times New Roman" panose="02020603050405020304" pitchFamily="18" charset="0"/>
              </a:rPr>
              <a:t>чтобы</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выполнять</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этот</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процесс</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TensorFlow</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sklearn</a:t>
            </a:r>
            <a:r>
              <a:rPr lang="en-US" sz="1550" dirty="0">
                <a:latin typeface="Times New Roman" panose="02020603050405020304" pitchFamily="18" charset="0"/>
                <a:cs typeface="Times New Roman" panose="02020603050405020304" pitchFamily="18" charset="0"/>
              </a:rPr>
              <a:t> и </a:t>
            </a:r>
            <a:r>
              <a:rPr lang="en-US" sz="1550" dirty="0" err="1">
                <a:latin typeface="Times New Roman" panose="02020603050405020304" pitchFamily="18" charset="0"/>
                <a:cs typeface="Times New Roman" panose="02020603050405020304" pitchFamily="18" charset="0"/>
              </a:rPr>
              <a:t>большинство</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других</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пакетов</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машинного</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обучения</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включают</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методы</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обратного</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распространения</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ошибки</a:t>
            </a:r>
            <a:r>
              <a:rPr lang="en-US" sz="1550" dirty="0">
                <a:latin typeface="Times New Roman" panose="02020603050405020304" pitchFamily="18" charset="0"/>
                <a:cs typeface="Times New Roman" panose="02020603050405020304" pitchFamily="18" charset="0"/>
              </a:rPr>
              <a:t>.</a:t>
            </a:r>
          </a:p>
          <a:p>
            <a:pPr algn="just"/>
            <a:r>
              <a:rPr lang="en-US" sz="1550" dirty="0" smtClean="0">
                <a:latin typeface="Times New Roman" panose="02020603050405020304" pitchFamily="18" charset="0"/>
                <a:cs typeface="Times New Roman" panose="02020603050405020304" pitchFamily="18" charset="0"/>
              </a:rPr>
              <a:t>	</a:t>
            </a:r>
            <a:r>
              <a:rPr lang="en-US" sz="1550" dirty="0" err="1" smtClean="0">
                <a:latin typeface="Times New Roman" panose="02020603050405020304" pitchFamily="18" charset="0"/>
                <a:cs typeface="Times New Roman" panose="02020603050405020304" pitchFamily="18" charset="0"/>
              </a:rPr>
              <a:t>Но</a:t>
            </a:r>
            <a:r>
              <a:rPr lang="en-US" sz="1550" dirty="0" smtClean="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знание</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того</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как</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это</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работает</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поможет</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вам</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лучше</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понять</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концепцию</a:t>
            </a:r>
            <a:r>
              <a:rPr lang="en-US" sz="1550" dirty="0">
                <a:latin typeface="Times New Roman" panose="02020603050405020304" pitchFamily="18" charset="0"/>
                <a:cs typeface="Times New Roman" panose="02020603050405020304" pitchFamily="18" charset="0"/>
              </a:rPr>
              <a:t> и </a:t>
            </a:r>
            <a:r>
              <a:rPr lang="en-US" sz="1550" dirty="0" err="1">
                <a:latin typeface="Times New Roman" panose="02020603050405020304" pitchFamily="18" charset="0"/>
                <a:cs typeface="Times New Roman" panose="02020603050405020304" pitchFamily="18" charset="0"/>
              </a:rPr>
              <a:t>улучшить</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производительность</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нейронных</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сетей</a:t>
            </a:r>
            <a:r>
              <a:rPr lang="en-US" sz="1550" dirty="0">
                <a:latin typeface="Times New Roman" panose="02020603050405020304" pitchFamily="18" charset="0"/>
                <a:cs typeface="Times New Roman" panose="02020603050405020304" pitchFamily="18" charset="0"/>
              </a:rPr>
              <a:t> и </a:t>
            </a:r>
            <a:r>
              <a:rPr lang="en-US" sz="1550" dirty="0" err="1">
                <a:latin typeface="Times New Roman" panose="02020603050405020304" pitchFamily="18" charset="0"/>
                <a:cs typeface="Times New Roman" panose="02020603050405020304" pitchFamily="18" charset="0"/>
              </a:rPr>
              <a:t>возможность</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решать</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более</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сложные</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архитектуры</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глубокого</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обучения</a:t>
            </a:r>
            <a:r>
              <a:rPr lang="en-US" sz="1550" dirty="0">
                <a:latin typeface="Times New Roman" panose="02020603050405020304" pitchFamily="18" charset="0"/>
                <a:cs typeface="Times New Roman" panose="02020603050405020304" pitchFamily="18" charset="0"/>
              </a:rPr>
              <a:t>.</a:t>
            </a:r>
          </a:p>
          <a:p>
            <a:pPr algn="just"/>
            <a:r>
              <a:rPr lang="en-US" sz="1550" dirty="0" smtClean="0">
                <a:latin typeface="Times New Roman" panose="02020603050405020304" pitchFamily="18" charset="0"/>
                <a:cs typeface="Times New Roman" panose="02020603050405020304" pitchFamily="18" charset="0"/>
              </a:rPr>
              <a:t>	</a:t>
            </a:r>
            <a:r>
              <a:rPr lang="en-US" sz="1550" dirty="0" err="1" smtClean="0">
                <a:latin typeface="Times New Roman" panose="02020603050405020304" pitchFamily="18" charset="0"/>
                <a:cs typeface="Times New Roman" panose="02020603050405020304" pitchFamily="18" charset="0"/>
              </a:rPr>
              <a:t>Эта</a:t>
            </a:r>
            <a:r>
              <a:rPr lang="en-US" sz="1550" dirty="0" smtClean="0">
                <a:latin typeface="Times New Roman" panose="02020603050405020304" pitchFamily="18" charset="0"/>
                <a:cs typeface="Times New Roman" panose="02020603050405020304" pitchFamily="18" charset="0"/>
              </a:rPr>
              <a:t> </a:t>
            </a:r>
            <a:r>
              <a:rPr lang="ru-RU" sz="1550" dirty="0" smtClean="0">
                <a:latin typeface="Times New Roman" panose="02020603050405020304" pitchFamily="18" charset="0"/>
                <a:cs typeface="Times New Roman" panose="02020603050405020304" pitchFamily="18" charset="0"/>
              </a:rPr>
              <a:t>урок</a:t>
            </a:r>
            <a:r>
              <a:rPr lang="en-US" sz="1550" dirty="0" smtClean="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разбивает</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обратное</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распространение</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ошибки</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на</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компоненты</a:t>
            </a:r>
            <a:r>
              <a:rPr lang="en-US" sz="1550" dirty="0">
                <a:latin typeface="Times New Roman" panose="02020603050405020304" pitchFamily="18" charset="0"/>
                <a:cs typeface="Times New Roman" panose="02020603050405020304" pitchFamily="18" charset="0"/>
              </a:rPr>
              <a:t> и </a:t>
            </a:r>
            <a:r>
              <a:rPr lang="en-US" sz="1550" dirty="0" err="1">
                <a:latin typeface="Times New Roman" panose="02020603050405020304" pitchFamily="18" charset="0"/>
                <a:cs typeface="Times New Roman" panose="02020603050405020304" pitchFamily="18" charset="0"/>
              </a:rPr>
              <a:t>определяет</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все</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понятия</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входящие</a:t>
            </a:r>
            <a:r>
              <a:rPr lang="en-US" sz="1550" dirty="0">
                <a:latin typeface="Times New Roman" panose="02020603050405020304" pitchFamily="18" charset="0"/>
                <a:cs typeface="Times New Roman" panose="02020603050405020304" pitchFamily="18" charset="0"/>
              </a:rPr>
              <a:t> в </a:t>
            </a:r>
            <a:r>
              <a:rPr lang="en-US" sz="1550" dirty="0" err="1">
                <a:latin typeface="Times New Roman" panose="02020603050405020304" pitchFamily="18" charset="0"/>
                <a:cs typeface="Times New Roman" panose="02020603050405020304" pitchFamily="18" charset="0"/>
              </a:rPr>
              <a:t>уравнения</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Она</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предполагает</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общее</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понимание</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нейронных</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сетей</a:t>
            </a:r>
            <a:r>
              <a:rPr lang="en-US" sz="1550" dirty="0">
                <a:latin typeface="Times New Roman" panose="02020603050405020304" pitchFamily="18" charset="0"/>
                <a:cs typeface="Times New Roman" panose="02020603050405020304" pitchFamily="18" charset="0"/>
              </a:rPr>
              <a:t> и </a:t>
            </a:r>
            <a:r>
              <a:rPr lang="en-US" sz="1550" dirty="0" err="1">
                <a:latin typeface="Times New Roman" panose="02020603050405020304" pitchFamily="18" charset="0"/>
                <a:cs typeface="Times New Roman" panose="02020603050405020304" pitchFamily="18" charset="0"/>
              </a:rPr>
              <a:t>знакомство</a:t>
            </a:r>
            <a:r>
              <a:rPr lang="en-US" sz="1550" dirty="0">
                <a:latin typeface="Times New Roman" panose="02020603050405020304" pitchFamily="18" charset="0"/>
                <a:cs typeface="Times New Roman" panose="02020603050405020304" pitchFamily="18" charset="0"/>
              </a:rPr>
              <a:t> с </a:t>
            </a:r>
            <a:r>
              <a:rPr lang="en-US" sz="1550" dirty="0" err="1">
                <a:latin typeface="Times New Roman" panose="02020603050405020304" pitchFamily="18" charset="0"/>
                <a:cs typeface="Times New Roman" panose="02020603050405020304" pitchFamily="18" charset="0"/>
              </a:rPr>
              <a:t>обратным</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распространением</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ошибки</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Тем</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не</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менее</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она</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повторяет</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основы</a:t>
            </a:r>
            <a:r>
              <a:rPr lang="en-US" sz="1550" dirty="0">
                <a:latin typeface="Times New Roman" panose="02020603050405020304" pitchFamily="18" charset="0"/>
                <a:cs typeface="Times New Roman" panose="02020603050405020304" pitchFamily="18" charset="0"/>
              </a:rPr>
              <a:t> и </a:t>
            </a:r>
            <a:r>
              <a:rPr lang="en-US" sz="1550" dirty="0" err="1">
                <a:latin typeface="Times New Roman" panose="02020603050405020304" pitchFamily="18" charset="0"/>
                <a:cs typeface="Times New Roman" panose="02020603050405020304" pitchFamily="18" charset="0"/>
              </a:rPr>
              <a:t>предоставляет</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все</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необходимые</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определения</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для</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понимания</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формул</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обратного</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распространения</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ошибки</a:t>
            </a:r>
            <a:r>
              <a:rPr lang="en-US" sz="1550" dirty="0">
                <a:latin typeface="Times New Roman" panose="02020603050405020304" pitchFamily="18" charset="0"/>
                <a:cs typeface="Times New Roman" panose="02020603050405020304" pitchFamily="18" charset="0"/>
              </a:rPr>
              <a:t>.</a:t>
            </a:r>
          </a:p>
          <a:p>
            <a:pPr algn="ctr"/>
            <a:endParaRPr lang="ru-RU" sz="1550" b="1" dirty="0" smtClean="0">
              <a:latin typeface="Times New Roman" panose="02020603050405020304" pitchFamily="18" charset="0"/>
              <a:cs typeface="Times New Roman" panose="02020603050405020304" pitchFamily="18" charset="0"/>
            </a:endParaRPr>
          </a:p>
          <a:p>
            <a:pPr algn="ctr"/>
            <a:r>
              <a:rPr lang="en-US" sz="1550" b="1" dirty="0" err="1" smtClean="0">
                <a:latin typeface="Times New Roman" panose="02020603050405020304" pitchFamily="18" charset="0"/>
                <a:cs typeface="Times New Roman" panose="02020603050405020304" pitchFamily="18" charset="0"/>
              </a:rPr>
              <a:t>Что</a:t>
            </a:r>
            <a:r>
              <a:rPr lang="en-US" sz="1550" b="1" dirty="0" smtClean="0">
                <a:latin typeface="Times New Roman" panose="02020603050405020304" pitchFamily="18" charset="0"/>
                <a:cs typeface="Times New Roman" panose="02020603050405020304" pitchFamily="18" charset="0"/>
              </a:rPr>
              <a:t> </a:t>
            </a:r>
            <a:r>
              <a:rPr lang="en-US" sz="1550" b="1" dirty="0" err="1">
                <a:latin typeface="Times New Roman" panose="02020603050405020304" pitchFamily="18" charset="0"/>
                <a:cs typeface="Times New Roman" panose="02020603050405020304" pitchFamily="18" charset="0"/>
              </a:rPr>
              <a:t>такое</a:t>
            </a:r>
            <a:r>
              <a:rPr lang="en-US" sz="1550" b="1" dirty="0">
                <a:latin typeface="Times New Roman" panose="02020603050405020304" pitchFamily="18" charset="0"/>
                <a:cs typeface="Times New Roman" panose="02020603050405020304" pitchFamily="18" charset="0"/>
              </a:rPr>
              <a:t> </a:t>
            </a:r>
            <a:r>
              <a:rPr lang="en-US" sz="1550" b="1" dirty="0" err="1">
                <a:latin typeface="Times New Roman" panose="02020603050405020304" pitchFamily="18" charset="0"/>
                <a:cs typeface="Times New Roman" panose="02020603050405020304" pitchFamily="18" charset="0"/>
              </a:rPr>
              <a:t>обратное</a:t>
            </a:r>
            <a:r>
              <a:rPr lang="en-US" sz="1550" b="1" dirty="0">
                <a:latin typeface="Times New Roman" panose="02020603050405020304" pitchFamily="18" charset="0"/>
                <a:cs typeface="Times New Roman" panose="02020603050405020304" pitchFamily="18" charset="0"/>
              </a:rPr>
              <a:t> </a:t>
            </a:r>
            <a:r>
              <a:rPr lang="en-US" sz="1550" b="1" dirty="0" err="1">
                <a:latin typeface="Times New Roman" panose="02020603050405020304" pitchFamily="18" charset="0"/>
                <a:cs typeface="Times New Roman" panose="02020603050405020304" pitchFamily="18" charset="0"/>
              </a:rPr>
              <a:t>распространение</a:t>
            </a:r>
            <a:r>
              <a:rPr lang="en-US" sz="1550" b="1" dirty="0">
                <a:latin typeface="Times New Roman" panose="02020603050405020304" pitchFamily="18" charset="0"/>
                <a:cs typeface="Times New Roman" panose="02020603050405020304" pitchFamily="18" charset="0"/>
              </a:rPr>
              <a:t> </a:t>
            </a:r>
            <a:r>
              <a:rPr lang="en-US" sz="1550" b="1" dirty="0" err="1">
                <a:latin typeface="Times New Roman" panose="02020603050405020304" pitchFamily="18" charset="0"/>
                <a:cs typeface="Times New Roman" panose="02020603050405020304" pitchFamily="18" charset="0"/>
              </a:rPr>
              <a:t>ошибки</a:t>
            </a:r>
            <a:r>
              <a:rPr lang="en-US" sz="1550" b="1" dirty="0">
                <a:latin typeface="Times New Roman" panose="02020603050405020304" pitchFamily="18" charset="0"/>
                <a:cs typeface="Times New Roman" panose="02020603050405020304" pitchFamily="18" charset="0"/>
              </a:rPr>
              <a:t>?</a:t>
            </a:r>
          </a:p>
          <a:p>
            <a:pPr algn="just"/>
            <a:r>
              <a:rPr lang="ru-RU" sz="1550" dirty="0" smtClean="0">
                <a:latin typeface="Times New Roman" panose="02020603050405020304" pitchFamily="18" charset="0"/>
                <a:cs typeface="Times New Roman" panose="02020603050405020304" pitchFamily="18" charset="0"/>
              </a:rPr>
              <a:t>	</a:t>
            </a:r>
            <a:r>
              <a:rPr lang="en-US" sz="1550" dirty="0" err="1" smtClean="0">
                <a:latin typeface="Times New Roman" panose="02020603050405020304" pitchFamily="18" charset="0"/>
                <a:cs typeface="Times New Roman" panose="02020603050405020304" pitchFamily="18" charset="0"/>
              </a:rPr>
              <a:t>Процесс</a:t>
            </a:r>
            <a:r>
              <a:rPr lang="en-US" sz="1550" dirty="0" smtClean="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машинного</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обучения</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итеративен</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Мы</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подаем</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данные</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на</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модель</a:t>
            </a:r>
            <a:r>
              <a:rPr lang="en-US" sz="1550" dirty="0">
                <a:latin typeface="Times New Roman" panose="02020603050405020304" pitchFamily="18" charset="0"/>
                <a:cs typeface="Times New Roman" panose="02020603050405020304" pitchFamily="18" charset="0"/>
              </a:rPr>
              <a:t> и </a:t>
            </a:r>
            <a:r>
              <a:rPr lang="en-US" sz="1550" dirty="0" err="1">
                <a:latin typeface="Times New Roman" panose="02020603050405020304" pitchFamily="18" charset="0"/>
                <a:cs typeface="Times New Roman" panose="02020603050405020304" pitchFamily="18" charset="0"/>
              </a:rPr>
              <a:t>измеряем</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ее</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точность</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через</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целевую</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функцию</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Затем</a:t>
            </a:r>
            <a:r>
              <a:rPr lang="en-US" sz="1550" dirty="0">
                <a:latin typeface="Times New Roman" panose="02020603050405020304" pitchFamily="18" charset="0"/>
                <a:cs typeface="Times New Roman" panose="02020603050405020304" pitchFamily="18" charset="0"/>
              </a:rPr>
              <a:t>, с </a:t>
            </a:r>
            <a:r>
              <a:rPr lang="en-US" sz="1550" dirty="0" err="1">
                <a:latin typeface="Times New Roman" panose="02020603050405020304" pitchFamily="18" charset="0"/>
                <a:cs typeface="Times New Roman" panose="02020603050405020304" pitchFamily="18" charset="0"/>
              </a:rPr>
              <a:t>помощью</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алгоритмов</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оптимизации</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мы</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изменяем</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параметры</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модели</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веса</a:t>
            </a:r>
            <a:r>
              <a:rPr lang="en-US" sz="1550" dirty="0">
                <a:latin typeface="Times New Roman" panose="02020603050405020304" pitchFamily="18" charset="0"/>
                <a:cs typeface="Times New Roman" panose="02020603050405020304" pitchFamily="18" charset="0"/>
              </a:rPr>
              <a:t> и </a:t>
            </a:r>
            <a:r>
              <a:rPr lang="en-US" sz="1550" dirty="0" err="1">
                <a:latin typeface="Times New Roman" panose="02020603050405020304" pitchFamily="18" charset="0"/>
                <a:cs typeface="Times New Roman" panose="02020603050405020304" pitchFamily="18" charset="0"/>
              </a:rPr>
              <a:t>смещения</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пока</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не</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достигнем</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желаемых</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выходных</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данных</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Это</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составляет</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этап</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обучения</a:t>
            </a:r>
            <a:r>
              <a:rPr lang="en-US" sz="1550" dirty="0">
                <a:latin typeface="Times New Roman" panose="02020603050405020304" pitchFamily="18" charset="0"/>
                <a:cs typeface="Times New Roman" panose="02020603050405020304" pitchFamily="18" charset="0"/>
              </a:rPr>
              <a:t>.</a:t>
            </a:r>
          </a:p>
          <a:p>
            <a:pPr algn="just"/>
            <a:r>
              <a:rPr lang="ru-RU" sz="1550" dirty="0" smtClean="0">
                <a:latin typeface="Times New Roman" panose="02020603050405020304" pitchFamily="18" charset="0"/>
                <a:cs typeface="Times New Roman" panose="02020603050405020304" pitchFamily="18" charset="0"/>
              </a:rPr>
              <a:t>	</a:t>
            </a:r>
            <a:r>
              <a:rPr lang="en-US" sz="1550" dirty="0" err="1" smtClean="0">
                <a:latin typeface="Times New Roman" panose="02020603050405020304" pitchFamily="18" charset="0"/>
                <a:cs typeface="Times New Roman" panose="02020603050405020304" pitchFamily="18" charset="0"/>
              </a:rPr>
              <a:t>Прямое</a:t>
            </a:r>
            <a:r>
              <a:rPr lang="en-US" sz="1550" dirty="0" smtClean="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распространение</a:t>
            </a:r>
            <a:r>
              <a:rPr lang="en-US" sz="1550" dirty="0">
                <a:latin typeface="Times New Roman" panose="02020603050405020304" pitchFamily="18" charset="0"/>
                <a:cs typeface="Times New Roman" panose="02020603050405020304" pitchFamily="18" charset="0"/>
              </a:rPr>
              <a:t> - </a:t>
            </a:r>
            <a:r>
              <a:rPr lang="en-US" sz="1550" dirty="0" err="1">
                <a:latin typeface="Times New Roman" panose="02020603050405020304" pitchFamily="18" charset="0"/>
                <a:cs typeface="Times New Roman" panose="02020603050405020304" pitchFamily="18" charset="0"/>
              </a:rPr>
              <a:t>это</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процесс</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передачи</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входных</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данных</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через</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сеть</a:t>
            </a:r>
            <a:r>
              <a:rPr lang="en-US" sz="1550" dirty="0">
                <a:latin typeface="Times New Roman" panose="02020603050405020304" pitchFamily="18" charset="0"/>
                <a:cs typeface="Times New Roman" panose="02020603050405020304" pitchFamily="18" charset="0"/>
              </a:rPr>
              <a:t>. В </a:t>
            </a:r>
            <a:r>
              <a:rPr lang="en-US" sz="1550" dirty="0" err="1">
                <a:latin typeface="Times New Roman" panose="02020603050405020304" pitchFamily="18" charset="0"/>
                <a:cs typeface="Times New Roman" panose="02020603050405020304" pitchFamily="18" charset="0"/>
              </a:rPr>
              <a:t>конце</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каждой</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эпохи</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мы</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сравниваем</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полученные</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выходные</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данные</a:t>
            </a:r>
            <a:r>
              <a:rPr lang="en-US" sz="1550" dirty="0">
                <a:latin typeface="Times New Roman" panose="02020603050405020304" pitchFamily="18" charset="0"/>
                <a:cs typeface="Times New Roman" panose="02020603050405020304" pitchFamily="18" charset="0"/>
              </a:rPr>
              <a:t> с </a:t>
            </a:r>
            <a:r>
              <a:rPr lang="en-US" sz="1550" dirty="0" err="1">
                <a:latin typeface="Times New Roman" panose="02020603050405020304" pitchFamily="18" charset="0"/>
                <a:cs typeface="Times New Roman" panose="02020603050405020304" pitchFamily="18" charset="0"/>
              </a:rPr>
              <a:t>целевыми</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данными</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для</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формирования</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ошибок</a:t>
            </a:r>
            <a:r>
              <a:rPr lang="en-US" sz="1550" dirty="0">
                <a:latin typeface="Times New Roman" panose="02020603050405020304" pitchFamily="18" charset="0"/>
                <a:cs typeface="Times New Roman" panose="02020603050405020304" pitchFamily="18" charset="0"/>
              </a:rPr>
              <a:t>. В </a:t>
            </a:r>
            <a:r>
              <a:rPr lang="en-US" sz="1550" dirty="0" err="1">
                <a:latin typeface="Times New Roman" panose="02020603050405020304" pitchFamily="18" charset="0"/>
                <a:cs typeface="Times New Roman" panose="02020603050405020304" pitchFamily="18" charset="0"/>
              </a:rPr>
              <a:t>обратном</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распространении</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мы</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разворачиваем</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процесс</a:t>
            </a:r>
            <a:r>
              <a:rPr lang="en-US" sz="1550" dirty="0">
                <a:latin typeface="Times New Roman" panose="02020603050405020304" pitchFamily="18" charset="0"/>
                <a:cs typeface="Times New Roman" panose="02020603050405020304" pitchFamily="18" charset="0"/>
              </a:rPr>
              <a:t> и </a:t>
            </a:r>
            <a:r>
              <a:rPr lang="en-US" sz="1550" dirty="0" err="1">
                <a:latin typeface="Times New Roman" panose="02020603050405020304" pitchFamily="18" charset="0"/>
                <a:cs typeface="Times New Roman" panose="02020603050405020304" pitchFamily="18" charset="0"/>
              </a:rPr>
              <a:t>корректируем</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веса</a:t>
            </a:r>
            <a:r>
              <a:rPr lang="en-US" sz="1550" dirty="0">
                <a:latin typeface="Times New Roman" panose="02020603050405020304" pitchFamily="18" charset="0"/>
                <a:cs typeface="Times New Roman" panose="02020603050405020304" pitchFamily="18" charset="0"/>
              </a:rPr>
              <a:t> и </a:t>
            </a:r>
            <a:r>
              <a:rPr lang="en-US" sz="1550" dirty="0" err="1">
                <a:latin typeface="Times New Roman" panose="02020603050405020304" pitchFamily="18" charset="0"/>
                <a:cs typeface="Times New Roman" panose="02020603050405020304" pitchFamily="18" charset="0"/>
              </a:rPr>
              <a:t>смещения</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на</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основе</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полученных</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ошибок</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минимизируя</a:t>
            </a:r>
            <a:r>
              <a:rPr lang="en-US" sz="1550" dirty="0">
                <a:latin typeface="Times New Roman" panose="02020603050405020304" pitchFamily="18" charset="0"/>
                <a:cs typeface="Times New Roman" panose="02020603050405020304" pitchFamily="18" charset="0"/>
              </a:rPr>
              <a:t> </a:t>
            </a:r>
            <a:r>
              <a:rPr lang="en-US" sz="1550" dirty="0" err="1">
                <a:latin typeface="Times New Roman" panose="02020603050405020304" pitchFamily="18" charset="0"/>
                <a:cs typeface="Times New Roman" panose="02020603050405020304" pitchFamily="18" charset="0"/>
              </a:rPr>
              <a:t>потери</a:t>
            </a:r>
            <a:r>
              <a:rPr lang="en-US" sz="1550" dirty="0" smtClean="0">
                <a:latin typeface="Times New Roman" panose="02020603050405020304" pitchFamily="18" charset="0"/>
                <a:cs typeface="Times New Roman" panose="02020603050405020304" pitchFamily="18" charset="0"/>
              </a:rPr>
              <a:t>.</a:t>
            </a:r>
            <a:endParaRPr lang="en-US" sz="15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4857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9"/>
          <p:cNvSpPr txBox="1"/>
          <p:nvPr/>
        </p:nvSpPr>
        <p:spPr>
          <a:xfrm>
            <a:off x="0" y="669925"/>
            <a:ext cx="9144000" cy="431100"/>
          </a:xfrm>
          <a:prstGeom prst="rect">
            <a:avLst/>
          </a:prstGeom>
          <a:noFill/>
          <a:ln>
            <a:noFill/>
          </a:ln>
        </p:spPr>
        <p:txBody>
          <a:bodyPr spcFirstLastPara="1" wrap="square" lIns="91425" tIns="91425" rIns="91425" bIns="91425" anchor="t" anchorCtr="0">
            <a:spAutoFit/>
          </a:bodyPr>
          <a:lstStyle/>
          <a:p>
            <a:pPr marL="0" lvl="0" indent="457200" algn="just" rtl="0">
              <a:spcBef>
                <a:spcPts val="0"/>
              </a:spcBef>
              <a:spcAft>
                <a:spcPts val="0"/>
              </a:spcAft>
              <a:buNone/>
            </a:pPr>
            <a:endParaRPr sz="1600"/>
          </a:p>
        </p:txBody>
      </p:sp>
      <p:pic>
        <p:nvPicPr>
          <p:cNvPr id="3" name="Рисунок 2"/>
          <p:cNvPicPr>
            <a:picLocks noChangeAspect="1"/>
          </p:cNvPicPr>
          <p:nvPr/>
        </p:nvPicPr>
        <p:blipFill rotWithShape="1">
          <a:blip r:embed="rId3"/>
          <a:srcRect t="1035" b="1242"/>
          <a:stretch/>
        </p:blipFill>
        <p:spPr>
          <a:xfrm>
            <a:off x="0" y="0"/>
            <a:ext cx="9144000" cy="5106602"/>
          </a:xfrm>
          <a:prstGeom prst="rect">
            <a:avLst/>
          </a:prstGeom>
        </p:spPr>
      </p:pic>
    </p:spTree>
    <p:extLst>
      <p:ext uri="{BB962C8B-B14F-4D97-AF65-F5344CB8AC3E}">
        <p14:creationId xmlns:p14="http://schemas.microsoft.com/office/powerpoint/2010/main" val="3930901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9"/>
          <p:cNvSpPr txBox="1"/>
          <p:nvPr/>
        </p:nvSpPr>
        <p:spPr>
          <a:xfrm>
            <a:off x="0" y="669925"/>
            <a:ext cx="9144000" cy="431100"/>
          </a:xfrm>
          <a:prstGeom prst="rect">
            <a:avLst/>
          </a:prstGeom>
          <a:noFill/>
          <a:ln>
            <a:noFill/>
          </a:ln>
        </p:spPr>
        <p:txBody>
          <a:bodyPr spcFirstLastPara="1" wrap="square" lIns="91425" tIns="91425" rIns="91425" bIns="91425" anchor="t" anchorCtr="0">
            <a:spAutoFit/>
          </a:bodyPr>
          <a:lstStyle/>
          <a:p>
            <a:pPr marL="0" lvl="0" indent="457200" algn="just" rtl="0">
              <a:spcBef>
                <a:spcPts val="0"/>
              </a:spcBef>
              <a:spcAft>
                <a:spcPts val="0"/>
              </a:spcAft>
              <a:buNone/>
            </a:pPr>
            <a:endParaRPr sz="1600"/>
          </a:p>
        </p:txBody>
      </p:sp>
      <mc:AlternateContent xmlns:mc="http://schemas.openxmlformats.org/markup-compatibility/2006" xmlns:a14="http://schemas.microsoft.com/office/drawing/2010/main">
        <mc:Choice Requires="a14">
          <p:sp>
            <p:nvSpPr>
              <p:cNvPr id="2" name="Прямоугольник 1"/>
              <p:cNvSpPr/>
              <p:nvPr/>
            </p:nvSpPr>
            <p:spPr>
              <a:xfrm>
                <a:off x="0" y="0"/>
                <a:ext cx="9144000" cy="4921668"/>
              </a:xfrm>
              <a:prstGeom prst="rect">
                <a:avLst/>
              </a:prstGeom>
            </p:spPr>
            <p:txBody>
              <a:bodyPr wrap="square">
                <a:spAutoFit/>
              </a:bodyPr>
              <a:lstStyle/>
              <a:p>
                <a:pPr>
                  <a:lnSpc>
                    <a:spcPct val="107000"/>
                  </a:lnSpc>
                  <a:tabLst>
                    <a:tab pos="4133850" algn="l"/>
                  </a:tabLst>
                </a:pPr>
                <a:r>
                  <a:rPr lang="ru-RU" sz="2000" dirty="0" smtClean="0">
                    <a:latin typeface="Times New Roman" panose="02020603050405020304" pitchFamily="18" charset="0"/>
                    <a:ea typeface="Times New Roman" panose="02020603050405020304" pitchFamily="18" charset="0"/>
                    <a:cs typeface="Times New Roman" panose="02020603050405020304" pitchFamily="18" charset="0"/>
                  </a:rPr>
                  <a:t>Вводим обозначения</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tabLst>
                    <a:tab pos="4133850" algn="l"/>
                  </a:tabLst>
                </a:pPr>
                <a14:m>
                  <m:oMath xmlns:m="http://schemas.openxmlformats.org/officeDocument/2006/math">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2"/>
                                  <m:mcJc m:val="center"/>
                                </m:mcPr>
                              </m:mc>
                            </m:mcs>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mPr>
                          <m:m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e>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e>
                          </m:mr>
                          <m:m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e>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e>
                          </m:mr>
                          <m:m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20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e>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21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e>
                          </m:mr>
                        </m:m>
                      </m:e>
                    </m:d>
                    <m:r>
                      <a:rPr lang="ru-RU" sz="2000" i="1">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0</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1"/>
                                  <m:mcJc m:val="center"/>
                                </m:mcPr>
                              </m:mc>
                            </m:mcs>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mPr>
                          <m:m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0</m:t>
                                  </m:r>
                                </m:sup>
                              </m:sSubSup>
                            </m:e>
                          </m:mr>
                          <m:m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0</m:t>
                                  </m:r>
                                </m:sup>
                              </m:sSubSup>
                            </m:e>
                          </m:mr>
                        </m:m>
                      </m:e>
                    </m:d>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 </m:t>
                        </m:r>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𝑏</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1"/>
                                  <m:mcJc m:val="center"/>
                                </m:mcPr>
                              </m:mc>
                            </m:mcs>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mPr>
                          <m:m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𝑏</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e>
                          </m:mr>
                          <m:m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𝑏</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e>
                          </m:mr>
                          <m:m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𝑏</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e>
                          </m:mr>
                        </m:m>
                      </m:e>
                    </m:d>
                  </m:oMath>
                </a14:m>
                <a:r>
                  <a:rPr lang="en-US" sz="2000" dirty="0" smtClean="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𝑍</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p>
                  </m:oMath>
                </a14:m>
                <a:r>
                  <a:rPr lang="en-US" sz="2000" dirty="0">
                    <a:latin typeface="Times New Roman" panose="02020603050405020304" pitchFamily="18" charset="0"/>
                    <a:ea typeface="Calibri" panose="020F0502020204030204" pitchFamily="34" charset="0"/>
                    <a:cs typeface="Times New Roman" panose="02020603050405020304" pitchFamily="18" charset="0"/>
                  </a:rPr>
                  <a:t>=</a:t>
                </a:r>
                <a14:m>
                  <m:oMath xmlns:m="http://schemas.openxmlformats.org/officeDocument/2006/math">
                    <m:d>
                      <m:dPr>
                        <m:ctrlPr>
                          <a:rPr lang="en-US" sz="2000" i="1" dirty="0">
                            <a:latin typeface="Cambria Math" panose="02040503050406030204" pitchFamily="18" charset="0"/>
                            <a:cs typeface="Times New Roman" panose="02020603050405020304" pitchFamily="18" charset="0"/>
                          </a:rPr>
                        </m:ctrlPr>
                      </m:dPr>
                      <m:e>
                        <m:m>
                          <m:mPr>
                            <m:mcs>
                              <m:mc>
                                <m:mcPr>
                                  <m:count m:val="1"/>
                                  <m:mcJc m:val="center"/>
                                </m:mcPr>
                              </m:mc>
                            </m:mcs>
                            <m:ctrlPr>
                              <a:rPr lang="en-US" sz="2000" i="1" dirty="0">
                                <a:latin typeface="Cambria Math" panose="02040503050406030204" pitchFamily="18" charset="0"/>
                                <a:cs typeface="Times New Roman" panose="02020603050405020304" pitchFamily="18" charset="0"/>
                              </a:rPr>
                            </m:ctrlPr>
                          </m:mPr>
                          <m:mr>
                            <m:e>
                              <m:eqArr>
                                <m:eqArrPr>
                                  <m:ctrlPr>
                                    <a:rPr lang="en-US" sz="2000" i="1" dirty="0">
                                      <a:latin typeface="Cambria Math" panose="02040503050406030204" pitchFamily="18" charset="0"/>
                                      <a:cs typeface="Times New Roman" panose="02020603050405020304" pitchFamily="18" charset="0"/>
                                    </a:rPr>
                                  </m:ctrlPr>
                                </m:eqArrPr>
                                <m:e>
                                  <m:sSubSup>
                                    <m:sSubSupPr>
                                      <m:ctrlPr>
                                        <a:rPr lang="en-US" sz="2000" i="1" dirty="0">
                                          <a:latin typeface="Cambria Math" panose="02040503050406030204" pitchFamily="18" charset="0"/>
                                          <a:cs typeface="Times New Roman" panose="02020603050405020304" pitchFamily="18" charset="0"/>
                                        </a:rPr>
                                      </m:ctrlPr>
                                    </m:sSubSupPr>
                                    <m:e>
                                      <m:r>
                                        <a:rPr lang="en-US" sz="2000" i="1" dirty="0">
                                          <a:latin typeface="Cambria Math" panose="02040503050406030204" pitchFamily="18" charset="0"/>
                                          <a:cs typeface="Times New Roman" panose="02020603050405020304" pitchFamily="18" charset="0"/>
                                        </a:rPr>
                                        <m:t>𝑍</m:t>
                                      </m:r>
                                    </m:e>
                                    <m:sub>
                                      <m:r>
                                        <a:rPr lang="en-US" sz="2000" i="1" dirty="0">
                                          <a:latin typeface="Cambria Math" panose="02040503050406030204" pitchFamily="18" charset="0"/>
                                          <a:cs typeface="Times New Roman" panose="02020603050405020304" pitchFamily="18" charset="0"/>
                                        </a:rPr>
                                        <m:t>0</m:t>
                                      </m:r>
                                    </m:sub>
                                    <m:sup>
                                      <m:r>
                                        <a:rPr lang="en-US" sz="2000" b="0" i="1" dirty="0" smtClean="0">
                                          <a:latin typeface="Cambria Math" panose="02040503050406030204" pitchFamily="18" charset="0"/>
                                          <a:cs typeface="Times New Roman" panose="02020603050405020304" pitchFamily="18" charset="0"/>
                                        </a:rPr>
                                        <m:t>1</m:t>
                                      </m:r>
                                    </m:sup>
                                  </m:sSubSup>
                                </m:e>
                                <m:e>
                                  <m:sSubSup>
                                    <m:sSubSupPr>
                                      <m:ctrlPr>
                                        <a:rPr lang="en-US" sz="2000" i="1" dirty="0">
                                          <a:latin typeface="Cambria Math" panose="02040503050406030204" pitchFamily="18" charset="0"/>
                                          <a:cs typeface="Times New Roman" panose="02020603050405020304" pitchFamily="18" charset="0"/>
                                        </a:rPr>
                                      </m:ctrlPr>
                                    </m:sSubSupPr>
                                    <m:e>
                                      <m:r>
                                        <a:rPr lang="en-US" sz="2000" i="1" dirty="0">
                                          <a:latin typeface="Cambria Math" panose="02040503050406030204" pitchFamily="18" charset="0"/>
                                          <a:cs typeface="Times New Roman" panose="02020603050405020304" pitchFamily="18" charset="0"/>
                                        </a:rPr>
                                        <m:t>𝑍</m:t>
                                      </m:r>
                                    </m:e>
                                    <m:sub>
                                      <m:r>
                                        <a:rPr lang="en-US" sz="2000" i="1" dirty="0">
                                          <a:latin typeface="Cambria Math" panose="02040503050406030204" pitchFamily="18" charset="0"/>
                                          <a:cs typeface="Times New Roman" panose="02020603050405020304" pitchFamily="18" charset="0"/>
                                        </a:rPr>
                                        <m:t>1</m:t>
                                      </m:r>
                                    </m:sub>
                                    <m:sup>
                                      <m:r>
                                        <a:rPr lang="en-US" sz="2000" b="0" i="1" dirty="0" smtClean="0">
                                          <a:latin typeface="Cambria Math" panose="02040503050406030204" pitchFamily="18" charset="0"/>
                                          <a:cs typeface="Times New Roman" panose="02020603050405020304" pitchFamily="18" charset="0"/>
                                        </a:rPr>
                                        <m:t>1</m:t>
                                      </m:r>
                                    </m:sup>
                                  </m:sSubSup>
                                </m:e>
                              </m:eqArr>
                            </m:e>
                          </m:mr>
                          <m:mr>
                            <m:e>
                              <m:sSubSup>
                                <m:sSubSupPr>
                                  <m:ctrlPr>
                                    <a:rPr lang="en-US" sz="2000" i="1" dirty="0">
                                      <a:latin typeface="Cambria Math" panose="02040503050406030204" pitchFamily="18" charset="0"/>
                                      <a:cs typeface="Times New Roman" panose="02020603050405020304" pitchFamily="18" charset="0"/>
                                    </a:rPr>
                                  </m:ctrlPr>
                                </m:sSubSupPr>
                                <m:e>
                                  <m:r>
                                    <a:rPr lang="en-US" sz="2000" i="1" dirty="0">
                                      <a:latin typeface="Cambria Math" panose="02040503050406030204" pitchFamily="18" charset="0"/>
                                      <a:cs typeface="Times New Roman" panose="02020603050405020304" pitchFamily="18" charset="0"/>
                                    </a:rPr>
                                    <m:t>𝑍</m:t>
                                  </m:r>
                                </m:e>
                                <m:sub>
                                  <m:r>
                                    <a:rPr lang="en-US" sz="2000" b="0" i="1" dirty="0" smtClean="0">
                                      <a:latin typeface="Cambria Math" panose="02040503050406030204" pitchFamily="18" charset="0"/>
                                      <a:cs typeface="Times New Roman" panose="02020603050405020304" pitchFamily="18" charset="0"/>
                                    </a:rPr>
                                    <m:t>2</m:t>
                                  </m:r>
                                </m:sub>
                                <m:sup>
                                  <m:r>
                                    <a:rPr lang="en-US" sz="2000" b="0" i="1" dirty="0" smtClean="0">
                                      <a:latin typeface="Cambria Math" panose="02040503050406030204" pitchFamily="18" charset="0"/>
                                      <a:cs typeface="Times New Roman" panose="02020603050405020304" pitchFamily="18" charset="0"/>
                                    </a:rPr>
                                    <m:t>1</m:t>
                                  </m:r>
                                </m:sup>
                              </m:sSubSup>
                            </m:e>
                          </m:mr>
                        </m:m>
                      </m:e>
                    </m:d>
                  </m:oMath>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tabLst>
                    <a:tab pos="4133850" algn="l"/>
                  </a:tabLst>
                </a:pPr>
                <a:r>
                  <a:rPr lang="ru-RU" sz="2000" dirty="0">
                    <a:latin typeface="Times New Roman" panose="02020603050405020304" pitchFamily="18" charset="0"/>
                    <a:ea typeface="Times New Roman" panose="02020603050405020304" pitchFamily="18" charset="0"/>
                    <a:cs typeface="Times New Roman" panose="02020603050405020304" pitchFamily="18" charset="0"/>
                  </a:rPr>
                  <a:t>Отсюда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tabLst>
                    <a:tab pos="4133850" algn="l"/>
                  </a:tabLst>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𝑍</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0</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𝑏</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p>
                      <m:r>
                        <a:rPr lang="ru-RU" sz="2000" b="0" i="0" smtClean="0">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ru-RU" sz="2000" b="0" i="1" smtClean="0">
                              <a:latin typeface="Cambria Math" panose="02040503050406030204" pitchFamily="18" charset="0"/>
                              <a:cs typeface="Times New Roman" panose="02020603050405020304" pitchFamily="18" charset="0"/>
                            </a:rPr>
                          </m:ctrlPr>
                        </m:sSupPr>
                        <m:e>
                          <m:r>
                            <a:rPr lang="en-US" sz="2000" b="0" i="1" smtClean="0">
                              <a:latin typeface="Cambria Math" panose="02040503050406030204" pitchFamily="18" charset="0"/>
                              <a:cs typeface="Times New Roman" panose="02020603050405020304" pitchFamily="18" charset="0"/>
                            </a:rPr>
                            <m:t>𝑎</m:t>
                          </m:r>
                        </m:e>
                        <m:sup>
                          <m:r>
                            <a:rPr lang="en-US" sz="2000" b="0" i="1" smtClean="0">
                              <a:latin typeface="Cambria Math" panose="02040503050406030204" pitchFamily="18" charset="0"/>
                              <a:cs typeface="Times New Roman" panose="02020603050405020304" pitchFamily="18" charset="0"/>
                            </a:rPr>
                            <m:t>1</m:t>
                          </m:r>
                        </m:sup>
                      </m:sSup>
                      <m:r>
                        <a:rPr lang="en-US" sz="2000" b="0" i="1" smtClean="0">
                          <a:latin typeface="Cambria Math" panose="02040503050406030204" pitchFamily="18" charset="0"/>
                          <a:cs typeface="Times New Roman" panose="02020603050405020304" pitchFamily="18" charset="0"/>
                        </a:rPr>
                        <m:t>=</m:t>
                      </m:r>
                      <m:sSup>
                        <m:sSupPr>
                          <m:ctrlPr>
                            <a:rPr lang="en-US" sz="2000" b="0" i="1" smtClean="0">
                              <a:latin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cs typeface="Times New Roman" panose="02020603050405020304" pitchFamily="18" charset="0"/>
                            </a:rPr>
                            <m:t>𝑎𝑐𝑡</m:t>
                          </m:r>
                        </m:e>
                        <m:sup>
                          <m:r>
                            <a:rPr lang="en-US" sz="2000" b="0" i="1" smtClean="0">
                              <a:latin typeface="Cambria Math" panose="02040503050406030204" pitchFamily="18" charset="0"/>
                              <a:cs typeface="Times New Roman" panose="02020603050405020304" pitchFamily="18" charset="0"/>
                            </a:rPr>
                            <m:t>1</m:t>
                          </m:r>
                        </m:sup>
                      </m:sSup>
                      <m:r>
                        <a:rPr lang="en-US" sz="2000" b="0" i="1" smtClean="0">
                          <a:latin typeface="Cambria Math" panose="020405030504060302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𝑍</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000" b="0" i="1" smtClean="0">
                          <a:latin typeface="Cambria Math" panose="02040503050406030204" pitchFamily="18" charset="0"/>
                          <a:cs typeface="Times New Roman" panose="02020603050405020304" pitchFamily="18" charset="0"/>
                        </a:rPr>
                        <m:t>)</m:t>
                      </m:r>
                    </m:oMath>
                  </m:oMathPara>
                </a14:m>
                <a:endParaRPr lang="ru-RU" sz="20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tabLst>
                    <a:tab pos="4133850" algn="l"/>
                  </a:tabLst>
                </a:pPr>
                <a:r>
                  <a:rPr lang="ru-RU" sz="2000" dirty="0" smtClean="0">
                    <a:latin typeface="Times New Roman" panose="02020603050405020304" pitchFamily="18" charset="0"/>
                    <a:cs typeface="Times New Roman" panose="02020603050405020304" pitchFamily="18" charset="0"/>
                  </a:rPr>
                  <a:t>            Аналогичным </a:t>
                </a:r>
                <a:r>
                  <a:rPr lang="ru-RU" sz="2000" dirty="0">
                    <a:latin typeface="Times New Roman" panose="02020603050405020304" pitchFamily="18" charset="0"/>
                    <a:cs typeface="Times New Roman" panose="02020603050405020304" pitchFamily="18" charset="0"/>
                  </a:rPr>
                  <a:t>образом для 2 слоя также получим формулу в матричном виде. В этом случае матрица весов имеет размер 2х3, так как второй слой, в отличие от первого слоя, имеет 2 нейрона, и для каждого нейрона 3 входа</a:t>
                </a:r>
                <a:r>
                  <a:rPr lang="ru-RU" sz="2000" dirty="0" smtClean="0">
                    <a:latin typeface="Times New Roman" panose="02020603050405020304" pitchFamily="18" charset="0"/>
                    <a:cs typeface="Times New Roman" panose="02020603050405020304" pitchFamily="18" charset="0"/>
                  </a:rPr>
                  <a:t>.</a:t>
                </a:r>
              </a:p>
              <a:p>
                <a:pPr algn="ctr">
                  <a:lnSpc>
                    <a:spcPct val="107000"/>
                  </a:lnSpc>
                  <a:tabLst>
                    <a:tab pos="4133850" algn="l"/>
                  </a:tabLst>
                </a:pPr>
                <a14:m>
                  <m:oMath xmlns:m="http://schemas.openxmlformats.org/officeDocument/2006/math">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𝑍</m:t>
                        </m:r>
                      </m:e>
                      <m:sup>
                        <m:r>
                          <a:rPr lang="ru-RU" sz="2000" b="0" i="1" smtClean="0">
                            <a:latin typeface="Cambria Math" panose="02040503050406030204" pitchFamily="18" charset="0"/>
                            <a:ea typeface="Times New Roman" panose="02020603050405020304" pitchFamily="18" charset="0"/>
                            <a:cs typeface="Times New Roman" panose="02020603050405020304" pitchFamily="18" charset="0"/>
                          </a:rPr>
                          <m:t>2</m:t>
                        </m:r>
                      </m:sup>
                    </m:sSup>
                    <m:r>
                      <a:rPr lang="en-US"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p>
                        <m:r>
                          <a:rPr lang="ru-RU" sz="2000" b="0" i="1" smtClean="0">
                            <a:latin typeface="Cambria Math" panose="02040503050406030204" pitchFamily="18" charset="0"/>
                            <a:ea typeface="Times New Roman" panose="02020603050405020304" pitchFamily="18" charset="0"/>
                            <a:cs typeface="Times New Roman" panose="02020603050405020304" pitchFamily="18" charset="0"/>
                          </a:rPr>
                          <m:t>2</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p>
                        <m:r>
                          <a:rPr lang="ru-RU" sz="2000" b="0" i="1" smtClean="0">
                            <a:latin typeface="Cambria Math" panose="02040503050406030204" pitchFamily="18" charset="0"/>
                            <a:ea typeface="Times New Roman" panose="02020603050405020304" pitchFamily="18" charset="0"/>
                            <a:cs typeface="Times New Roman" panose="02020603050405020304" pitchFamily="18" charset="0"/>
                          </a:rPr>
                          <m:t>1</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𝑏</m:t>
                        </m:r>
                      </m:e>
                      <m:sup>
                        <m:r>
                          <a:rPr lang="ru-RU" sz="2000" b="0" i="1" smtClean="0">
                            <a:latin typeface="Cambria Math" panose="02040503050406030204" pitchFamily="18" charset="0"/>
                            <a:ea typeface="Times New Roman" panose="02020603050405020304" pitchFamily="18" charset="0"/>
                            <a:cs typeface="Times New Roman" panose="02020603050405020304" pitchFamily="18" charset="0"/>
                          </a:rPr>
                          <m:t>2</m:t>
                        </m:r>
                      </m:sup>
                    </m:sSup>
                  </m:oMath>
                </a14:m>
                <a:r>
                  <a:rPr lang="en-US" sz="2000" dirty="0" smtClean="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ru-RU" sz="2000">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ru-RU" sz="2000" i="1">
                            <a:latin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cs typeface="Times New Roman" panose="02020603050405020304" pitchFamily="18" charset="0"/>
                          </a:rPr>
                          <m:t>𝑎</m:t>
                        </m:r>
                      </m:e>
                      <m:sup>
                        <m:r>
                          <a:rPr lang="en-US" sz="2000" b="0" i="1" smtClean="0">
                            <a:latin typeface="Cambria Math" panose="02040503050406030204" pitchFamily="18" charset="0"/>
                            <a:cs typeface="Times New Roman" panose="02020603050405020304" pitchFamily="18" charset="0"/>
                          </a:rPr>
                          <m:t>2</m:t>
                        </m:r>
                      </m:sup>
                    </m:sSup>
                    <m:r>
                      <a:rPr lang="en-US" sz="2000" i="1">
                        <a:latin typeface="Cambria Math" panose="02040503050406030204" pitchFamily="18" charset="0"/>
                        <a:cs typeface="Times New Roman" panose="02020603050405020304" pitchFamily="18" charset="0"/>
                      </a:rPr>
                      <m:t>=</m:t>
                    </m:r>
                    <m:sSup>
                      <m:sSupPr>
                        <m:ctrlPr>
                          <a:rPr lang="en-US" sz="2000" i="1">
                            <a:latin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cs typeface="Times New Roman" panose="02020603050405020304" pitchFamily="18" charset="0"/>
                          </a:rPr>
                          <m:t>𝑎𝑐𝑡</m:t>
                        </m:r>
                      </m:e>
                      <m:sup>
                        <m:r>
                          <a:rPr lang="en-US" sz="2000" b="0" i="1" smtClean="0">
                            <a:latin typeface="Cambria Math" panose="02040503050406030204" pitchFamily="18" charset="0"/>
                            <a:cs typeface="Times New Roman" panose="02020603050405020304" pitchFamily="18" charset="0"/>
                          </a:rPr>
                          <m:t>2</m:t>
                        </m:r>
                      </m:sup>
                    </m:sSup>
                    <m:d>
                      <m:dPr>
                        <m:ctrlPr>
                          <a:rPr lang="en-US" sz="2000" i="1">
                            <a:latin typeface="Cambria Math" panose="02040503050406030204" pitchFamily="18" charset="0"/>
                            <a:cs typeface="Times New Roman" panose="02020603050405020304" pitchFamily="18" charset="0"/>
                          </a:rPr>
                        </m:ctrlPr>
                      </m:dPr>
                      <m:e>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𝑍</m:t>
                            </m:r>
                          </m:e>
                          <m:sup>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2</m:t>
                            </m:r>
                          </m:sup>
                        </m:sSup>
                      </m:e>
                    </m:d>
                  </m:oMath>
                </a14:m>
                <a:endParaRPr lang="en-US" sz="2000" dirty="0" smtClean="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tabLst>
                    <a:tab pos="4133850" algn="l"/>
                  </a:tabLst>
                </a:pPr>
                <a:r>
                  <a:rPr lang="ru-RU" sz="2000" dirty="0" smtClean="0">
                    <a:latin typeface="Times New Roman" panose="02020603050405020304" pitchFamily="18" charset="0"/>
                    <a:ea typeface="Calibri" panose="020F0502020204030204" pitchFamily="34" charset="0"/>
                    <a:cs typeface="Times New Roman" panose="02020603050405020304" pitchFamily="18" charset="0"/>
                  </a:rPr>
                  <a:t>где</a:t>
                </a:r>
              </a:p>
              <a:p>
                <a:pPr algn="ctr">
                  <a:lnSpc>
                    <a:spcPct val="107000"/>
                  </a:lnSpc>
                  <a:tabLst>
                    <a:tab pos="4133850" algn="l"/>
                  </a:tabLst>
                </a:pPr>
                <a14:m>
                  <m:oMath xmlns:m="http://schemas.openxmlformats.org/officeDocument/2006/math">
                    <m:sSup>
                      <m:sSupPr>
                        <m:ctrlPr>
                          <a:rPr lang="en-US" sz="2000" i="1">
                            <a:latin typeface="Cambria Math" panose="02040503050406030204" pitchFamily="18" charset="0"/>
                          </a:rPr>
                        </m:ctrlPr>
                      </m:sSupPr>
                      <m:e>
                        <m:r>
                          <a:rPr lang="ru-RU" sz="2000" i="1">
                            <a:latin typeface="Cambria Math" panose="02040503050406030204" pitchFamily="18" charset="0"/>
                          </a:rPr>
                          <m:t>𝑊</m:t>
                        </m:r>
                      </m:e>
                      <m:sup>
                        <m:r>
                          <a:rPr lang="ru-RU" sz="2000" i="1">
                            <a:latin typeface="Cambria Math" panose="02040503050406030204" pitchFamily="18" charset="0"/>
                          </a:rPr>
                          <m:t>2</m:t>
                        </m:r>
                      </m:sup>
                    </m:sSup>
                    <m:r>
                      <a:rPr lang="ru-RU" sz="2000" i="1">
                        <a:latin typeface="Cambria Math" panose="02040503050406030204" pitchFamily="18" charset="0"/>
                      </a:rPr>
                      <m:t>=</m:t>
                    </m:r>
                    <m:d>
                      <m:dPr>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Sup>
                                <m:sSubSupPr>
                                  <m:ctrlPr>
                                    <a:rPr lang="en-US" sz="2000" i="1">
                                      <a:latin typeface="Cambria Math" panose="02040503050406030204" pitchFamily="18" charset="0"/>
                                    </a:rPr>
                                  </m:ctrlPr>
                                </m:sSubSupPr>
                                <m:e>
                                  <m:r>
                                    <a:rPr lang="ru-RU" sz="2000" i="1">
                                      <a:latin typeface="Cambria Math" panose="02040503050406030204" pitchFamily="18" charset="0"/>
                                    </a:rPr>
                                    <m:t>𝑊</m:t>
                                  </m:r>
                                </m:e>
                                <m:sub>
                                  <m:r>
                                    <a:rPr lang="ru-RU" sz="2000" i="1">
                                      <a:latin typeface="Cambria Math" panose="02040503050406030204" pitchFamily="18" charset="0"/>
                                    </a:rPr>
                                    <m:t>00</m:t>
                                  </m:r>
                                </m:sub>
                                <m:sup>
                                  <m:r>
                                    <a:rPr lang="ru-RU" sz="2000" i="1">
                                      <a:latin typeface="Cambria Math" panose="02040503050406030204" pitchFamily="18" charset="0"/>
                                    </a:rPr>
                                    <m:t>2</m:t>
                                  </m:r>
                                </m:sup>
                              </m:sSubSup>
                            </m:e>
                            <m:e>
                              <m:sSubSup>
                                <m:sSubSupPr>
                                  <m:ctrlPr>
                                    <a:rPr lang="en-US" sz="2000" i="1">
                                      <a:latin typeface="Cambria Math" panose="02040503050406030204" pitchFamily="18" charset="0"/>
                                    </a:rPr>
                                  </m:ctrlPr>
                                </m:sSubSupPr>
                                <m:e>
                                  <m:r>
                                    <a:rPr lang="ru-RU" sz="2000" i="1">
                                      <a:latin typeface="Cambria Math" panose="02040503050406030204" pitchFamily="18" charset="0"/>
                                    </a:rPr>
                                    <m:t>𝑊</m:t>
                                  </m:r>
                                </m:e>
                                <m:sub>
                                  <m:r>
                                    <a:rPr lang="ru-RU" sz="2000" i="1">
                                      <a:latin typeface="Cambria Math" panose="02040503050406030204" pitchFamily="18" charset="0"/>
                                    </a:rPr>
                                    <m:t>01</m:t>
                                  </m:r>
                                </m:sub>
                                <m:sup>
                                  <m:r>
                                    <a:rPr lang="ru-RU" sz="2000" i="1">
                                      <a:latin typeface="Cambria Math" panose="02040503050406030204" pitchFamily="18" charset="0"/>
                                    </a:rPr>
                                    <m:t>2</m:t>
                                  </m:r>
                                </m:sup>
                              </m:sSubSup>
                            </m:e>
                            <m:e>
                              <m:sSubSup>
                                <m:sSubSupPr>
                                  <m:ctrlPr>
                                    <a:rPr lang="en-US" sz="2000" i="1">
                                      <a:latin typeface="Cambria Math" panose="02040503050406030204" pitchFamily="18" charset="0"/>
                                    </a:rPr>
                                  </m:ctrlPr>
                                </m:sSubSupPr>
                                <m:e>
                                  <m:r>
                                    <a:rPr lang="ru-RU" sz="2000" i="1">
                                      <a:latin typeface="Cambria Math" panose="02040503050406030204" pitchFamily="18" charset="0"/>
                                    </a:rPr>
                                    <m:t>𝑊</m:t>
                                  </m:r>
                                </m:e>
                                <m:sub>
                                  <m:r>
                                    <a:rPr lang="ru-RU" sz="2000" i="1">
                                      <a:latin typeface="Cambria Math" panose="02040503050406030204" pitchFamily="18" charset="0"/>
                                    </a:rPr>
                                    <m:t>02</m:t>
                                  </m:r>
                                </m:sub>
                                <m:sup>
                                  <m:r>
                                    <a:rPr lang="ru-RU" sz="2000" i="1">
                                      <a:latin typeface="Cambria Math" panose="02040503050406030204" pitchFamily="18" charset="0"/>
                                    </a:rPr>
                                    <m:t>2</m:t>
                                  </m:r>
                                </m:sup>
                              </m:sSubSup>
                            </m:e>
                          </m:mr>
                          <m:mr>
                            <m:e>
                              <m:sSubSup>
                                <m:sSubSupPr>
                                  <m:ctrlPr>
                                    <a:rPr lang="en-US" sz="2000" i="1">
                                      <a:latin typeface="Cambria Math" panose="02040503050406030204" pitchFamily="18" charset="0"/>
                                    </a:rPr>
                                  </m:ctrlPr>
                                </m:sSubSupPr>
                                <m:e>
                                  <m:r>
                                    <a:rPr lang="ru-RU" sz="2000" i="1">
                                      <a:latin typeface="Cambria Math" panose="02040503050406030204" pitchFamily="18" charset="0"/>
                                    </a:rPr>
                                    <m:t>𝑊</m:t>
                                  </m:r>
                                </m:e>
                                <m:sub>
                                  <m:r>
                                    <a:rPr lang="ru-RU" sz="2000" i="1">
                                      <a:latin typeface="Cambria Math" panose="02040503050406030204" pitchFamily="18" charset="0"/>
                                    </a:rPr>
                                    <m:t>10</m:t>
                                  </m:r>
                                </m:sub>
                                <m:sup>
                                  <m:r>
                                    <a:rPr lang="ru-RU" sz="2000" i="1">
                                      <a:latin typeface="Cambria Math" panose="02040503050406030204" pitchFamily="18" charset="0"/>
                                    </a:rPr>
                                    <m:t>2</m:t>
                                  </m:r>
                                </m:sup>
                              </m:sSubSup>
                            </m:e>
                            <m:e>
                              <m:sSubSup>
                                <m:sSubSupPr>
                                  <m:ctrlPr>
                                    <a:rPr lang="en-US" sz="2000" i="1">
                                      <a:latin typeface="Cambria Math" panose="02040503050406030204" pitchFamily="18" charset="0"/>
                                    </a:rPr>
                                  </m:ctrlPr>
                                </m:sSubSupPr>
                                <m:e>
                                  <m:r>
                                    <a:rPr lang="ru-RU" sz="2000" i="1">
                                      <a:latin typeface="Cambria Math" panose="02040503050406030204" pitchFamily="18" charset="0"/>
                                    </a:rPr>
                                    <m:t>𝑊</m:t>
                                  </m:r>
                                </m:e>
                                <m:sub>
                                  <m:r>
                                    <a:rPr lang="ru-RU" sz="2000" i="1">
                                      <a:latin typeface="Cambria Math" panose="02040503050406030204" pitchFamily="18" charset="0"/>
                                    </a:rPr>
                                    <m:t>11</m:t>
                                  </m:r>
                                </m:sub>
                                <m:sup>
                                  <m:r>
                                    <a:rPr lang="ru-RU" sz="2000" i="1">
                                      <a:latin typeface="Cambria Math" panose="02040503050406030204" pitchFamily="18" charset="0"/>
                                    </a:rPr>
                                    <m:t>2</m:t>
                                  </m:r>
                                </m:sup>
                              </m:sSubSup>
                            </m:e>
                            <m:e>
                              <m:sSubSup>
                                <m:sSubSupPr>
                                  <m:ctrlPr>
                                    <a:rPr lang="en-US" sz="2000" i="1">
                                      <a:latin typeface="Cambria Math" panose="02040503050406030204" pitchFamily="18" charset="0"/>
                                    </a:rPr>
                                  </m:ctrlPr>
                                </m:sSubSupPr>
                                <m:e>
                                  <m:r>
                                    <a:rPr lang="ru-RU" sz="2000" i="1">
                                      <a:latin typeface="Cambria Math" panose="02040503050406030204" pitchFamily="18" charset="0"/>
                                    </a:rPr>
                                    <m:t>𝑊</m:t>
                                  </m:r>
                                </m:e>
                                <m:sub>
                                  <m:r>
                                    <a:rPr lang="ru-RU" sz="2000" i="1">
                                      <a:latin typeface="Cambria Math" panose="02040503050406030204" pitchFamily="18" charset="0"/>
                                    </a:rPr>
                                    <m:t>12</m:t>
                                  </m:r>
                                </m:sub>
                                <m:sup>
                                  <m:r>
                                    <a:rPr lang="ru-RU" sz="2000" i="1">
                                      <a:latin typeface="Cambria Math" panose="02040503050406030204" pitchFamily="18" charset="0"/>
                                    </a:rPr>
                                    <m:t>2</m:t>
                                  </m:r>
                                </m:sup>
                              </m:sSubSup>
                            </m:e>
                          </m:mr>
                        </m:m>
                      </m:e>
                    </m:d>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1"/>
                                  <m:mcJc m:val="center"/>
                                </m:mcPr>
                              </m:mc>
                            </m:mcs>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mPr>
                          <m:m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e>
                          </m:mr>
                          <m:m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e>
                          </m:mr>
                          <m:m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e>
                          </m:mr>
                        </m:m>
                      </m:e>
                    </m:d>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𝑏</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1"/>
                                  <m:mcJc m:val="center"/>
                                </m:mcPr>
                              </m:mc>
                            </m:mcs>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mPr>
                          <m:m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𝑏</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bSup>
                            </m:e>
                          </m:mr>
                          <m:m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𝑏</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bSup>
                            </m:e>
                          </m:mr>
                        </m:m>
                      </m:e>
                    </m:d>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p>
                        <m:r>
                          <a:rPr lang="ru-RU" sz="2000" b="0" i="1" smtClean="0">
                            <a:latin typeface="Cambria Math" panose="02040503050406030204" pitchFamily="18" charset="0"/>
                            <a:ea typeface="Times New Roman" panose="02020603050405020304" pitchFamily="18" charset="0"/>
                            <a:cs typeface="Times New Roman" panose="02020603050405020304" pitchFamily="18" charset="0"/>
                          </a:rPr>
                          <m:t>2</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1"/>
                                  <m:mcJc m:val="center"/>
                                </m:mcPr>
                              </m:mc>
                            </m:mcs>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mPr>
                          <m:m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b="0" i="1" smtClean="0">
                                      <a:latin typeface="Cambria Math" panose="02040503050406030204" pitchFamily="18" charset="0"/>
                                      <a:ea typeface="Times New Roman" panose="02020603050405020304" pitchFamily="18" charset="0"/>
                                      <a:cs typeface="Times New Roman" panose="02020603050405020304" pitchFamily="18" charset="0"/>
                                    </a:rPr>
                                    <m:t>2</m:t>
                                  </m:r>
                                </m:sup>
                              </m:sSubSup>
                            </m:e>
                          </m:mr>
                          <m:m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2000" b="0" i="1" smtClean="0">
                                      <a:latin typeface="Cambria Math" panose="02040503050406030204" pitchFamily="18" charset="0"/>
                                      <a:ea typeface="Times New Roman" panose="02020603050405020304" pitchFamily="18" charset="0"/>
                                      <a:cs typeface="Times New Roman" panose="02020603050405020304" pitchFamily="18" charset="0"/>
                                    </a:rPr>
                                    <m:t>2</m:t>
                                  </m:r>
                                </m:sup>
                              </m:sSubSup>
                            </m:e>
                          </m:mr>
                        </m:m>
                      </m:e>
                    </m:d>
                  </m:oMath>
                </a14:m>
                <a:r>
                  <a:rPr lang="en-US" sz="2000" dirty="0" smtClean="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𝑍</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p>
                  </m:oMath>
                </a14:m>
                <a:r>
                  <a:rPr lang="en-US" sz="2000" dirty="0" smtClean="0">
                    <a:latin typeface="Times New Roman" panose="02020603050405020304" pitchFamily="18" charset="0"/>
                    <a:ea typeface="Calibri" panose="020F0502020204030204" pitchFamily="34" charset="0"/>
                    <a:cs typeface="Times New Roman" panose="02020603050405020304" pitchFamily="18" charset="0"/>
                  </a:rPr>
                  <a:t>=</a:t>
                </a:r>
                <a14:m>
                  <m:oMath xmlns:m="http://schemas.openxmlformats.org/officeDocument/2006/math">
                    <m:d>
                      <m:dPr>
                        <m:ctrlPr>
                          <a:rPr lang="en-US" sz="2000" i="1" dirty="0"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2000" i="1" dirty="0" smtClean="0">
                                <a:latin typeface="Cambria Math" panose="02040503050406030204" pitchFamily="18" charset="0"/>
                                <a:cs typeface="Times New Roman" panose="02020603050405020304" pitchFamily="18" charset="0"/>
                              </a:rPr>
                            </m:ctrlPr>
                          </m:mPr>
                          <m:mr>
                            <m:e>
                              <m:sSubSup>
                                <m:sSubSupPr>
                                  <m:ctrlPr>
                                    <a:rPr lang="en-US" sz="2000" i="1" dirty="0" smtClean="0">
                                      <a:latin typeface="Cambria Math" panose="02040503050406030204" pitchFamily="18" charset="0"/>
                                      <a:cs typeface="Times New Roman" panose="02020603050405020304" pitchFamily="18" charset="0"/>
                                    </a:rPr>
                                  </m:ctrlPr>
                                </m:sSubSupPr>
                                <m:e>
                                  <m:r>
                                    <a:rPr lang="en-US" sz="2000" b="0" i="1" dirty="0" smtClean="0">
                                      <a:latin typeface="Cambria Math" panose="02040503050406030204" pitchFamily="18" charset="0"/>
                                      <a:cs typeface="Times New Roman" panose="02020603050405020304" pitchFamily="18" charset="0"/>
                                    </a:rPr>
                                    <m:t>𝑍</m:t>
                                  </m:r>
                                </m:e>
                                <m:sub>
                                  <m:r>
                                    <a:rPr lang="en-US" sz="2000" b="0" i="1" dirty="0" smtClean="0">
                                      <a:latin typeface="Cambria Math" panose="02040503050406030204" pitchFamily="18" charset="0"/>
                                      <a:cs typeface="Times New Roman" panose="02020603050405020304" pitchFamily="18" charset="0"/>
                                    </a:rPr>
                                    <m:t>0</m:t>
                                  </m:r>
                                </m:sub>
                                <m:sup>
                                  <m:r>
                                    <a:rPr lang="en-US" sz="2000" b="0" i="1" dirty="0" smtClean="0">
                                      <a:latin typeface="Cambria Math" panose="02040503050406030204" pitchFamily="18" charset="0"/>
                                      <a:cs typeface="Times New Roman" panose="02020603050405020304" pitchFamily="18" charset="0"/>
                                    </a:rPr>
                                    <m:t>2</m:t>
                                  </m:r>
                                </m:sup>
                              </m:sSubSup>
                            </m:e>
                          </m:mr>
                          <m:mr>
                            <m:e>
                              <m:sSubSup>
                                <m:sSubSupPr>
                                  <m:ctrlPr>
                                    <a:rPr lang="en-US" sz="2000" i="1" dirty="0">
                                      <a:latin typeface="Cambria Math" panose="02040503050406030204" pitchFamily="18" charset="0"/>
                                      <a:cs typeface="Times New Roman" panose="02020603050405020304" pitchFamily="18" charset="0"/>
                                    </a:rPr>
                                  </m:ctrlPr>
                                </m:sSubSupPr>
                                <m:e>
                                  <m:r>
                                    <a:rPr lang="en-US" sz="2000" i="1" dirty="0">
                                      <a:latin typeface="Cambria Math" panose="02040503050406030204" pitchFamily="18" charset="0"/>
                                      <a:cs typeface="Times New Roman" panose="02020603050405020304" pitchFamily="18" charset="0"/>
                                    </a:rPr>
                                    <m:t>𝑍</m:t>
                                  </m:r>
                                </m:e>
                                <m:sub>
                                  <m:r>
                                    <a:rPr lang="en-US" sz="2000" b="0" i="1" dirty="0" smtClean="0">
                                      <a:latin typeface="Cambria Math" panose="02040503050406030204" pitchFamily="18" charset="0"/>
                                      <a:cs typeface="Times New Roman" panose="02020603050405020304" pitchFamily="18" charset="0"/>
                                    </a:rPr>
                                    <m:t>1</m:t>
                                  </m:r>
                                </m:sub>
                                <m:sup>
                                  <m:r>
                                    <a:rPr lang="en-US" sz="2000" i="1" dirty="0">
                                      <a:latin typeface="Cambria Math" panose="02040503050406030204" pitchFamily="18" charset="0"/>
                                      <a:cs typeface="Times New Roman" panose="02020603050405020304" pitchFamily="18" charset="0"/>
                                    </a:rPr>
                                    <m:t>2</m:t>
                                  </m:r>
                                </m:sup>
                              </m:sSubSup>
                            </m:e>
                          </m:mr>
                        </m:m>
                      </m:e>
                    </m:d>
                  </m:oMath>
                </a14:m>
                <a:endParaRPr lang="en-US" sz="2000" dirty="0" smtClean="0">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0" y="0"/>
                <a:ext cx="9144000" cy="4921668"/>
              </a:xfrm>
              <a:prstGeom prst="rect">
                <a:avLst/>
              </a:prstGeom>
              <a:blipFill>
                <a:blip r:embed="rId3"/>
                <a:stretch>
                  <a:fillRect l="-667" t="-620" r="-667"/>
                </a:stretch>
              </a:blipFill>
            </p:spPr>
            <p:txBody>
              <a:bodyPr/>
              <a:lstStyle/>
              <a:p>
                <a:r>
                  <a:rPr lang="en-US">
                    <a:noFill/>
                  </a:rPr>
                  <a:t> </a:t>
                </a:r>
              </a:p>
            </p:txBody>
          </p:sp>
        </mc:Fallback>
      </mc:AlternateContent>
    </p:spTree>
    <p:extLst>
      <p:ext uri="{BB962C8B-B14F-4D97-AF65-F5344CB8AC3E}">
        <p14:creationId xmlns:p14="http://schemas.microsoft.com/office/powerpoint/2010/main" val="3141031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8" name="Google Shape;128;p27"/>
          <p:cNvSpPr txBox="1"/>
          <p:nvPr/>
        </p:nvSpPr>
        <p:spPr>
          <a:xfrm>
            <a:off x="0" y="540000"/>
            <a:ext cx="9144000" cy="415500"/>
          </a:xfrm>
          <a:prstGeom prst="rect">
            <a:avLst/>
          </a:prstGeom>
          <a:noFill/>
          <a:ln>
            <a:noFill/>
          </a:ln>
        </p:spPr>
        <p:txBody>
          <a:bodyPr spcFirstLastPara="1" wrap="square" lIns="91425" tIns="91425" rIns="91425" bIns="91425" anchor="t" anchorCtr="0">
            <a:spAutoFit/>
          </a:bodyPr>
          <a:lstStyle/>
          <a:p>
            <a:pPr marL="0" lvl="0" indent="457200" algn="just" rtl="0">
              <a:spcBef>
                <a:spcPts val="0"/>
              </a:spcBef>
              <a:spcAft>
                <a:spcPts val="0"/>
              </a:spcAft>
              <a:buNone/>
            </a:pPr>
            <a:endParaRPr sz="1500"/>
          </a:p>
        </p:txBody>
      </p:sp>
      <p:pic>
        <p:nvPicPr>
          <p:cNvPr id="6" name="Рисунок 5"/>
          <p:cNvPicPr>
            <a:picLocks noChangeAspect="1"/>
          </p:cNvPicPr>
          <p:nvPr/>
        </p:nvPicPr>
        <p:blipFill rotWithShape="1">
          <a:blip r:embed="rId3"/>
          <a:srcRect t="2507"/>
          <a:stretch/>
        </p:blipFill>
        <p:spPr>
          <a:xfrm>
            <a:off x="1387146" y="0"/>
            <a:ext cx="6721541" cy="5143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7"/>
          <p:cNvSpPr txBox="1"/>
          <p:nvPr/>
        </p:nvSpPr>
        <p:spPr>
          <a:xfrm>
            <a:off x="0" y="0"/>
            <a:ext cx="9144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2400" b="1">
                <a:solidFill>
                  <a:srgbClr val="131313"/>
                </a:solidFill>
                <a:latin typeface="Roboto"/>
                <a:ea typeface="Roboto"/>
                <a:cs typeface="Roboto"/>
                <a:sym typeface="Roboto"/>
              </a:rPr>
              <a:t>Mathematical representation of the forward pass</a:t>
            </a:r>
            <a:endParaRPr sz="2400" b="1"/>
          </a:p>
        </p:txBody>
      </p:sp>
      <p:sp>
        <p:nvSpPr>
          <p:cNvPr id="128" name="Google Shape;128;p27"/>
          <p:cNvSpPr txBox="1"/>
          <p:nvPr/>
        </p:nvSpPr>
        <p:spPr>
          <a:xfrm>
            <a:off x="0" y="540000"/>
            <a:ext cx="9144000" cy="415500"/>
          </a:xfrm>
          <a:prstGeom prst="rect">
            <a:avLst/>
          </a:prstGeom>
          <a:noFill/>
          <a:ln>
            <a:noFill/>
          </a:ln>
        </p:spPr>
        <p:txBody>
          <a:bodyPr spcFirstLastPara="1" wrap="square" lIns="91425" tIns="91425" rIns="91425" bIns="91425" anchor="t" anchorCtr="0">
            <a:spAutoFit/>
          </a:bodyPr>
          <a:lstStyle/>
          <a:p>
            <a:pPr marL="0" lvl="0" indent="457200" algn="just" rtl="0">
              <a:spcBef>
                <a:spcPts val="0"/>
              </a:spcBef>
              <a:spcAft>
                <a:spcPts val="0"/>
              </a:spcAft>
              <a:buNone/>
            </a:pPr>
            <a:endParaRPr sz="1500"/>
          </a:p>
        </p:txBody>
      </p:sp>
      <p:sp>
        <p:nvSpPr>
          <p:cNvPr id="129" name="Google Shape;129;p27"/>
          <p:cNvSpPr txBox="1"/>
          <p:nvPr/>
        </p:nvSpPr>
        <p:spPr>
          <a:xfrm>
            <a:off x="0" y="554100"/>
            <a:ext cx="9144000" cy="2954625"/>
          </a:xfrm>
          <a:prstGeom prst="rect">
            <a:avLst/>
          </a:prstGeom>
          <a:noFill/>
          <a:ln>
            <a:noFill/>
          </a:ln>
        </p:spPr>
        <p:txBody>
          <a:bodyPr spcFirstLastPara="1" wrap="square" lIns="91425" tIns="91425" rIns="91425" bIns="91425" anchor="t" anchorCtr="0">
            <a:spAutoFit/>
          </a:bodyPr>
          <a:lstStyle/>
          <a:p>
            <a:pPr marL="0" lvl="0" indent="457200" algn="just" rtl="0">
              <a:spcBef>
                <a:spcPts val="0"/>
              </a:spcBef>
              <a:spcAft>
                <a:spcPts val="0"/>
              </a:spcAft>
              <a:buNone/>
            </a:pPr>
            <a:r>
              <a:rPr lang="ru" sz="1800" dirty="0"/>
              <a:t>Сейчас вы видите эту сеть, которая принимает на вход два </a:t>
            </a:r>
            <a:r>
              <a:rPr lang="ru-RU" sz="1800" dirty="0" smtClean="0"/>
              <a:t>входа</a:t>
            </a:r>
            <a:r>
              <a:rPr lang="ru" sz="1800" dirty="0" smtClean="0"/>
              <a:t>, </a:t>
            </a:r>
            <a:r>
              <a:rPr lang="ru" sz="1800" dirty="0"/>
              <a:t>то есть двумерный вектор. Вместо того, чтобы называть это двумя входами, можно думать о том, что вход в сеть - это двумерный вектор, а выход - также двумерный вектор. Если хотите дать конкретный пример, то можно предположить, что данная сеть занимается отражением точек относительно оси y. Если вы дадите сети точку (2,1), то вы ожидаете получить на выходе точку (-2,1). Таким образом, вы можете обучать сеть на любой двумерной точке и ожидать соответствующего отражения.</a:t>
            </a:r>
            <a:endParaRPr sz="1800" dirty="0"/>
          </a:p>
          <a:p>
            <a:pPr marL="0" lvl="0" indent="457200" algn="just" rtl="0">
              <a:spcBef>
                <a:spcPts val="0"/>
              </a:spcBef>
              <a:spcAft>
                <a:spcPts val="0"/>
              </a:spcAft>
              <a:buNone/>
            </a:pPr>
            <a:endParaRPr sz="1800" dirty="0"/>
          </a:p>
          <a:p>
            <a:pPr marL="0" lvl="0" indent="457200" algn="just" rtl="0">
              <a:spcBef>
                <a:spcPts val="0"/>
              </a:spcBef>
              <a:spcAft>
                <a:spcPts val="0"/>
              </a:spcAft>
              <a:buNone/>
            </a:pPr>
            <a:endParaRPr sz="1800" dirty="0"/>
          </a:p>
          <a:p>
            <a:pPr marL="0" lvl="0" indent="457200" algn="just" rtl="0">
              <a:spcBef>
                <a:spcPts val="0"/>
              </a:spcBef>
              <a:spcAft>
                <a:spcPts val="0"/>
              </a:spcAft>
              <a:buNone/>
            </a:pPr>
            <a:endParaRPr sz="1800" dirty="0"/>
          </a:p>
        </p:txBody>
      </p:sp>
    </p:spTree>
    <p:extLst>
      <p:ext uri="{BB962C8B-B14F-4D97-AF65-F5344CB8AC3E}">
        <p14:creationId xmlns:p14="http://schemas.microsoft.com/office/powerpoint/2010/main" val="1798586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7"/>
          <p:cNvSpPr txBox="1"/>
          <p:nvPr/>
        </p:nvSpPr>
        <p:spPr>
          <a:xfrm>
            <a:off x="0" y="0"/>
            <a:ext cx="9144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b="1" dirty="0" smtClean="0">
                <a:solidFill>
                  <a:srgbClr val="131313"/>
                </a:solidFill>
                <a:latin typeface="Roboto"/>
                <a:ea typeface="Roboto"/>
                <a:cs typeface="Roboto"/>
                <a:sym typeface="Roboto"/>
              </a:rPr>
              <a:t>Forward pass</a:t>
            </a:r>
            <a:endParaRPr sz="2400" b="1" dirty="0"/>
          </a:p>
        </p:txBody>
      </p:sp>
      <p:sp>
        <p:nvSpPr>
          <p:cNvPr id="128" name="Google Shape;128;p27"/>
          <p:cNvSpPr txBox="1"/>
          <p:nvPr/>
        </p:nvSpPr>
        <p:spPr>
          <a:xfrm>
            <a:off x="0" y="540000"/>
            <a:ext cx="9144000" cy="415500"/>
          </a:xfrm>
          <a:prstGeom prst="rect">
            <a:avLst/>
          </a:prstGeom>
          <a:noFill/>
          <a:ln>
            <a:noFill/>
          </a:ln>
        </p:spPr>
        <p:txBody>
          <a:bodyPr spcFirstLastPara="1" wrap="square" lIns="91425" tIns="91425" rIns="91425" bIns="91425" anchor="t" anchorCtr="0">
            <a:spAutoFit/>
          </a:bodyPr>
          <a:lstStyle/>
          <a:p>
            <a:pPr marL="0" lvl="0" indent="457200" algn="just" rtl="0">
              <a:spcBef>
                <a:spcPts val="0"/>
              </a:spcBef>
              <a:spcAft>
                <a:spcPts val="0"/>
              </a:spcAft>
              <a:buNone/>
            </a:pPr>
            <a:endParaRPr sz="1500"/>
          </a:p>
        </p:txBody>
      </p:sp>
      <mc:AlternateContent xmlns:mc="http://schemas.openxmlformats.org/markup-compatibility/2006" xmlns:a14="http://schemas.microsoft.com/office/drawing/2010/main">
        <mc:Choice Requires="a14">
          <p:sp>
            <p:nvSpPr>
              <p:cNvPr id="129" name="Google Shape;129;p27"/>
              <p:cNvSpPr txBox="1"/>
              <p:nvPr/>
            </p:nvSpPr>
            <p:spPr>
              <a:xfrm>
                <a:off x="0" y="554100"/>
                <a:ext cx="9144000" cy="4801284"/>
              </a:xfrm>
              <a:prstGeom prst="rect">
                <a:avLst/>
              </a:prstGeom>
              <a:noFill/>
              <a:ln>
                <a:noFill/>
              </a:ln>
            </p:spPr>
            <p:txBody>
              <a:bodyPr spcFirstLastPara="1" wrap="square" lIns="91425" tIns="91425" rIns="91425" bIns="91425" anchor="t" anchorCtr="0">
                <a:spAutoFit/>
              </a:bodyPr>
              <a:lstStyle/>
              <a:p>
                <a:pPr lvl="0" indent="457200" algn="just"/>
                <a:r>
                  <a:rPr lang="ru-RU" sz="2400" dirty="0" smtClean="0">
                    <a:latin typeface="Times New Roman" panose="02020603050405020304" pitchFamily="18" charset="0"/>
                    <a:cs typeface="Times New Roman" panose="02020603050405020304" pitchFamily="18" charset="0"/>
                  </a:rPr>
                  <a:t>Помните, что каждая единица нейронной сети выполняет две операции: вычисляет взвешенную сумму и обрабатывает ее с помощью функции активации. Результат функции активации определяет, должна ли эта конкретная единица активироваться или стать незначительной.</a:t>
                </a:r>
              </a:p>
              <a:p>
                <a:pPr indent="457200" algn="just">
                  <a:lnSpc>
                    <a:spcPct val="150000"/>
                  </a:lnSpc>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i="1">
                              <a:latin typeface="Cambria Math" panose="02040503050406030204" pitchFamily="18" charset="0"/>
                              <a:ea typeface="Times New Roman" panose="02020603050405020304" pitchFamily="18" charset="0"/>
                              <a:cs typeface="Times New Roman" panose="02020603050405020304" pitchFamily="18" charset="0"/>
                            </a:rPr>
                            <m:t>𝑍</m:t>
                          </m:r>
                        </m:e>
                        <m:sup>
                          <m:r>
                            <a:rPr lang="ru-RU" sz="2400" i="1">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4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400" i="1">
                              <a:latin typeface="Cambria Math" panose="02040503050406030204" pitchFamily="18" charset="0"/>
                              <a:ea typeface="Times New Roman" panose="02020603050405020304" pitchFamily="18" charset="0"/>
                              <a:cs typeface="Times New Roman" panose="02020603050405020304" pitchFamily="18" charset="0"/>
                            </a:rPr>
                            <m:t>𝑊</m:t>
                          </m:r>
                        </m:e>
                        <m:sup>
                          <m:r>
                            <a:rPr lang="ru-RU" sz="2400" i="1">
                              <a:latin typeface="Cambria Math" panose="02040503050406030204" pitchFamily="18" charset="0"/>
                              <a:ea typeface="Times New Roman" panose="02020603050405020304" pitchFamily="18" charset="0"/>
                              <a:cs typeface="Times New Roman" panose="02020603050405020304" pitchFamily="18" charset="0"/>
                            </a:rPr>
                            <m:t>1</m:t>
                          </m:r>
                        </m:sup>
                      </m:sSup>
                      <m:r>
                        <a:rPr lang="ru-RU" sz="24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400" i="1">
                              <a:latin typeface="Cambria Math" panose="02040503050406030204" pitchFamily="18" charset="0"/>
                              <a:ea typeface="Times New Roman" panose="02020603050405020304" pitchFamily="18" charset="0"/>
                              <a:cs typeface="Times New Roman" panose="02020603050405020304" pitchFamily="18" charset="0"/>
                            </a:rPr>
                            <m:t>𝑎</m:t>
                          </m:r>
                        </m:e>
                        <m:sup>
                          <m:r>
                            <a:rPr lang="ru-RU" sz="2400" i="1">
                              <a:latin typeface="Cambria Math" panose="02040503050406030204" pitchFamily="18" charset="0"/>
                              <a:ea typeface="Times New Roman" panose="02020603050405020304" pitchFamily="18" charset="0"/>
                              <a:cs typeface="Times New Roman" panose="02020603050405020304" pitchFamily="18" charset="0"/>
                            </a:rPr>
                            <m:t>0</m:t>
                          </m:r>
                        </m:sup>
                      </m:sSup>
                      <m:r>
                        <a:rPr lang="ru-RU" sz="24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400" i="1">
                              <a:latin typeface="Cambria Math" panose="02040503050406030204" pitchFamily="18" charset="0"/>
                              <a:ea typeface="Times New Roman" panose="02020603050405020304" pitchFamily="18" charset="0"/>
                              <a:cs typeface="Times New Roman" panose="02020603050405020304" pitchFamily="18" charset="0"/>
                            </a:rPr>
                            <m:t>𝑏</m:t>
                          </m:r>
                        </m:e>
                        <m:sup>
                          <m:r>
                            <a:rPr lang="ru-RU" sz="2400" i="1">
                              <a:latin typeface="Cambria Math" panose="02040503050406030204" pitchFamily="18" charset="0"/>
                              <a:ea typeface="Times New Roman" panose="02020603050405020304" pitchFamily="18" charset="0"/>
                              <a:cs typeface="Times New Roman" panose="02020603050405020304" pitchFamily="18" charset="0"/>
                            </a:rPr>
                            <m:t>1</m:t>
                          </m:r>
                        </m:sup>
                      </m:sSup>
                    </m:oMath>
                  </m:oMathPara>
                </a14:m>
                <a:endParaRPr lang="ru-RU" sz="2400" i="1" dirty="0" smtClean="0">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pPr>
                <a14:m>
                  <m:oMathPara xmlns:m="http://schemas.openxmlformats.org/officeDocument/2006/math">
                    <m:oMathParaPr>
                      <m:jc m:val="centerGroup"/>
                    </m:oMathParaPr>
                    <m:oMath xmlns:m="http://schemas.openxmlformats.org/officeDocument/2006/math">
                      <m:sSup>
                        <m:sSupPr>
                          <m:ctrlPr>
                            <a:rPr lang="ru-RU"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cs typeface="Times New Roman" panose="02020603050405020304" pitchFamily="18" charset="0"/>
                            </a:rPr>
                            <m:t>𝑎</m:t>
                          </m:r>
                        </m:e>
                        <m:sup>
                          <m:r>
                            <a:rPr lang="en-US" sz="2400" i="1">
                              <a:latin typeface="Cambria Math" panose="02040503050406030204" pitchFamily="18" charset="0"/>
                              <a:cs typeface="Times New Roman" panose="02020603050405020304" pitchFamily="18" charset="0"/>
                            </a:rPr>
                            <m:t>1</m:t>
                          </m:r>
                        </m:sup>
                      </m:sSup>
                      <m:r>
                        <a:rPr lang="en-US" sz="2400" i="1">
                          <a:latin typeface="Cambria Math" panose="02040503050406030204" pitchFamily="18" charset="0"/>
                          <a:cs typeface="Times New Roman" panose="02020603050405020304" pitchFamily="18" charset="0"/>
                        </a:rPr>
                        <m:t>=</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cs typeface="Times New Roman" panose="02020603050405020304" pitchFamily="18" charset="0"/>
                            </a:rPr>
                            <m:t>𝑎𝑐𝑡</m:t>
                          </m:r>
                        </m:e>
                        <m:sup>
                          <m:r>
                            <a:rPr lang="en-US" sz="2400" i="1">
                              <a:latin typeface="Cambria Math" panose="02040503050406030204" pitchFamily="18" charset="0"/>
                              <a:cs typeface="Times New Roman" panose="02020603050405020304" pitchFamily="18" charset="0"/>
                            </a:rPr>
                            <m:t>1</m:t>
                          </m:r>
                        </m:sup>
                      </m:sSup>
                      <m:r>
                        <a:rPr lang="en-US" sz="2400" i="1">
                          <a:latin typeface="Cambria Math" panose="02040503050406030204" pitchFamily="18" charset="0"/>
                          <a:cs typeface="Times New Roman" panose="02020603050405020304" pitchFamily="18" charset="0"/>
                        </a:rPr>
                        <m:t>(</m:t>
                      </m:r>
                      <m:sSup>
                        <m:sSupPr>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i="1">
                              <a:latin typeface="Cambria Math" panose="02040503050406030204" pitchFamily="18" charset="0"/>
                              <a:ea typeface="Times New Roman" panose="02020603050405020304" pitchFamily="18" charset="0"/>
                              <a:cs typeface="Times New Roman" panose="02020603050405020304" pitchFamily="18" charset="0"/>
                            </a:rPr>
                            <m:t>𝑍</m:t>
                          </m:r>
                        </m:e>
                        <m:sup>
                          <m:r>
                            <a:rPr lang="ru-RU" sz="2400" i="1">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400" i="1">
                          <a:latin typeface="Cambria Math" panose="02040503050406030204" pitchFamily="18" charset="0"/>
                          <a:cs typeface="Times New Roman" panose="02020603050405020304" pitchFamily="18" charset="0"/>
                        </a:rPr>
                        <m:t>)</m:t>
                      </m:r>
                    </m:oMath>
                  </m:oMathPara>
                </a14:m>
                <a:endParaRPr lang="ru-RU" sz="2400" dirty="0" smtClean="0">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50000"/>
                  </a:lnSpc>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i="1">
                              <a:latin typeface="Cambria Math" panose="02040503050406030204" pitchFamily="18" charset="0"/>
                              <a:ea typeface="Times New Roman" panose="02020603050405020304" pitchFamily="18" charset="0"/>
                              <a:cs typeface="Times New Roman" panose="02020603050405020304" pitchFamily="18" charset="0"/>
                            </a:rPr>
                            <m:t>𝑍</m:t>
                          </m:r>
                        </m:e>
                        <m:sup>
                          <m:r>
                            <a:rPr lang="ru-RU" sz="2400" i="1">
                              <a:latin typeface="Cambria Math" panose="02040503050406030204" pitchFamily="18" charset="0"/>
                              <a:ea typeface="Times New Roman" panose="02020603050405020304" pitchFamily="18" charset="0"/>
                              <a:cs typeface="Times New Roman" panose="02020603050405020304" pitchFamily="18" charset="0"/>
                            </a:rPr>
                            <m:t>2</m:t>
                          </m:r>
                        </m:sup>
                      </m:sSup>
                      <m:r>
                        <a:rPr lang="en-US" sz="24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400" i="1">
                              <a:latin typeface="Cambria Math" panose="02040503050406030204" pitchFamily="18" charset="0"/>
                              <a:ea typeface="Times New Roman" panose="02020603050405020304" pitchFamily="18" charset="0"/>
                              <a:cs typeface="Times New Roman" panose="02020603050405020304" pitchFamily="18" charset="0"/>
                            </a:rPr>
                            <m:t>𝑊</m:t>
                          </m:r>
                        </m:e>
                        <m:sup>
                          <m:r>
                            <a:rPr lang="ru-RU" sz="2400" i="1">
                              <a:latin typeface="Cambria Math" panose="02040503050406030204" pitchFamily="18" charset="0"/>
                              <a:ea typeface="Times New Roman" panose="02020603050405020304" pitchFamily="18" charset="0"/>
                              <a:cs typeface="Times New Roman" panose="02020603050405020304" pitchFamily="18" charset="0"/>
                            </a:rPr>
                            <m:t>2</m:t>
                          </m:r>
                        </m:sup>
                      </m:sSup>
                      <m:r>
                        <a:rPr lang="ru-RU" sz="24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400" i="1">
                              <a:latin typeface="Cambria Math" panose="02040503050406030204" pitchFamily="18" charset="0"/>
                              <a:ea typeface="Times New Roman" panose="02020603050405020304" pitchFamily="18" charset="0"/>
                              <a:cs typeface="Times New Roman" panose="02020603050405020304" pitchFamily="18" charset="0"/>
                            </a:rPr>
                            <m:t>𝑎</m:t>
                          </m:r>
                        </m:e>
                        <m:sup>
                          <m:r>
                            <a:rPr lang="ru-RU" sz="2400" i="1">
                              <a:latin typeface="Cambria Math" panose="02040503050406030204" pitchFamily="18" charset="0"/>
                              <a:ea typeface="Times New Roman" panose="02020603050405020304" pitchFamily="18" charset="0"/>
                              <a:cs typeface="Times New Roman" panose="02020603050405020304" pitchFamily="18" charset="0"/>
                            </a:rPr>
                            <m:t>1</m:t>
                          </m:r>
                        </m:sup>
                      </m:sSup>
                      <m:r>
                        <a:rPr lang="ru-RU" sz="24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400" i="1">
                              <a:latin typeface="Cambria Math" panose="02040503050406030204" pitchFamily="18" charset="0"/>
                              <a:ea typeface="Times New Roman" panose="02020603050405020304" pitchFamily="18" charset="0"/>
                              <a:cs typeface="Times New Roman" panose="02020603050405020304" pitchFamily="18" charset="0"/>
                            </a:rPr>
                            <m:t>𝑏</m:t>
                          </m:r>
                        </m:e>
                        <m:sup>
                          <m:r>
                            <a:rPr lang="ru-RU" sz="2400" i="1">
                              <a:latin typeface="Cambria Math" panose="02040503050406030204" pitchFamily="18" charset="0"/>
                              <a:ea typeface="Times New Roman" panose="02020603050405020304" pitchFamily="18" charset="0"/>
                              <a:cs typeface="Times New Roman" panose="02020603050405020304" pitchFamily="18" charset="0"/>
                            </a:rPr>
                            <m:t>2</m:t>
                          </m:r>
                        </m:sup>
                      </m:sSup>
                    </m:oMath>
                  </m:oMathPara>
                </a14:m>
                <a:endParaRPr lang="ru-RU" sz="2400" i="1" dirty="0" smtClean="0">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pPr>
                <a14:m>
                  <m:oMathPara xmlns:m="http://schemas.openxmlformats.org/officeDocument/2006/math">
                    <m:oMathParaPr>
                      <m:jc m:val="centerGroup"/>
                    </m:oMathParaPr>
                    <m:oMath xmlns:m="http://schemas.openxmlformats.org/officeDocument/2006/math">
                      <m:r>
                        <a:rPr lang="ru-RU" sz="2400">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ru-RU"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cs typeface="Times New Roman" panose="02020603050405020304" pitchFamily="18" charset="0"/>
                            </a:rPr>
                            <m:t>𝑎</m:t>
                          </m:r>
                        </m:e>
                        <m:sup>
                          <m:r>
                            <a:rPr lang="en-US" sz="2400" i="1">
                              <a:latin typeface="Cambria Math" panose="02040503050406030204" pitchFamily="18" charset="0"/>
                              <a:cs typeface="Times New Roman" panose="02020603050405020304" pitchFamily="18" charset="0"/>
                            </a:rPr>
                            <m:t>2</m:t>
                          </m:r>
                        </m:sup>
                      </m:sSup>
                      <m:r>
                        <a:rPr lang="en-US" sz="2400" i="1">
                          <a:latin typeface="Cambria Math" panose="02040503050406030204" pitchFamily="18" charset="0"/>
                          <a:cs typeface="Times New Roman" panose="02020603050405020304" pitchFamily="18" charset="0"/>
                        </a:rPr>
                        <m:t>=</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cs typeface="Times New Roman" panose="02020603050405020304" pitchFamily="18" charset="0"/>
                            </a:rPr>
                            <m:t>𝑎𝑐𝑡</m:t>
                          </m:r>
                        </m:e>
                        <m:sup>
                          <m:r>
                            <a:rPr lang="en-US" sz="2400" i="1">
                              <a:latin typeface="Cambria Math" panose="02040503050406030204" pitchFamily="18" charset="0"/>
                              <a:cs typeface="Times New Roman" panose="02020603050405020304" pitchFamily="18" charset="0"/>
                            </a:rPr>
                            <m:t>2</m:t>
                          </m:r>
                        </m:sup>
                      </m:sSup>
                      <m:d>
                        <m:dPr>
                          <m:ctrlPr>
                            <a:rPr lang="en-US" sz="2400" i="1">
                              <a:latin typeface="Cambria Math" panose="02040503050406030204" pitchFamily="18" charset="0"/>
                              <a:cs typeface="Times New Roman" panose="02020603050405020304" pitchFamily="18" charset="0"/>
                            </a:rPr>
                          </m:ctrlPr>
                        </m:dPr>
                        <m:e>
                          <m:sSup>
                            <m:sSupPr>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i="1">
                                  <a:latin typeface="Cambria Math" panose="02040503050406030204" pitchFamily="18" charset="0"/>
                                  <a:ea typeface="Times New Roman" panose="02020603050405020304" pitchFamily="18" charset="0"/>
                                  <a:cs typeface="Times New Roman" panose="02020603050405020304" pitchFamily="18" charset="0"/>
                                </a:rPr>
                                <m:t>𝑍</m:t>
                              </m:r>
                            </m:e>
                            <m:sup>
                              <m:r>
                                <a:rPr lang="en-US" sz="2400" i="1">
                                  <a:latin typeface="Cambria Math" panose="02040503050406030204" pitchFamily="18" charset="0"/>
                                  <a:ea typeface="Times New Roman" panose="02020603050405020304" pitchFamily="18" charset="0"/>
                                  <a:cs typeface="Times New Roman" panose="02020603050405020304" pitchFamily="18" charset="0"/>
                                </a:rPr>
                                <m:t>2</m:t>
                              </m:r>
                            </m:sup>
                          </m:sSup>
                        </m:e>
                      </m:d>
                    </m:oMath>
                  </m:oMathPara>
                </a14:m>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indent="457200" algn="just"/>
                <a:endParaRPr lang="ru-RU" sz="1800" dirty="0">
                  <a:latin typeface="Times New Roman" panose="02020603050405020304" pitchFamily="18" charset="0"/>
                  <a:ea typeface="Calibri" panose="020F0502020204030204" pitchFamily="34" charset="0"/>
                  <a:cs typeface="Times New Roman" panose="02020603050405020304" pitchFamily="18" charset="0"/>
                </a:endParaRPr>
              </a:p>
              <a:p>
                <a:pPr lvl="0" indent="457200" algn="just"/>
                <a:endParaRPr sz="1800" dirty="0"/>
              </a:p>
            </p:txBody>
          </p:sp>
        </mc:Choice>
        <mc:Fallback xmlns="">
          <p:sp>
            <p:nvSpPr>
              <p:cNvPr id="129" name="Google Shape;129;p27"/>
              <p:cNvSpPr txBox="1">
                <a:spLocks noRot="1" noChangeAspect="1" noMove="1" noResize="1" noEditPoints="1" noAdjustHandles="1" noChangeArrowheads="1" noChangeShapeType="1" noTextEdit="1"/>
              </p:cNvSpPr>
              <p:nvPr/>
            </p:nvSpPr>
            <p:spPr>
              <a:xfrm>
                <a:off x="0" y="554100"/>
                <a:ext cx="9144000" cy="4801284"/>
              </a:xfrm>
              <a:prstGeom prst="rect">
                <a:avLst/>
              </a:prstGeom>
              <a:blipFill>
                <a:blip r:embed="rId3"/>
                <a:stretch>
                  <a:fillRect l="-1067" t="-127" r="-10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66064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9"/>
          <p:cNvSpPr txBox="1"/>
          <p:nvPr/>
        </p:nvSpPr>
        <p:spPr>
          <a:xfrm>
            <a:off x="0" y="0"/>
            <a:ext cx="9063600" cy="4710000"/>
          </a:xfrm>
          <a:prstGeom prst="rect">
            <a:avLst/>
          </a:prstGeom>
          <a:noFill/>
          <a:ln>
            <a:noFill/>
          </a:ln>
        </p:spPr>
        <p:txBody>
          <a:bodyPr spcFirstLastPara="1" wrap="square" lIns="91425" tIns="91425" rIns="91425" bIns="91425" anchor="t" anchorCtr="0">
            <a:spAutoFit/>
          </a:bodyPr>
          <a:lstStyle/>
          <a:p>
            <a:pPr marL="0" lvl="0" indent="457200" algn="ctr" rtl="0">
              <a:spcBef>
                <a:spcPts val="0"/>
              </a:spcBef>
              <a:spcAft>
                <a:spcPts val="0"/>
              </a:spcAft>
              <a:buNone/>
            </a:pPr>
            <a:r>
              <a:rPr lang="ru" b="1" dirty="0">
                <a:solidFill>
                  <a:srgbClr val="0070C0"/>
                </a:solidFill>
                <a:latin typeface="Roboto"/>
                <a:ea typeface="Roboto"/>
                <a:cs typeface="Roboto"/>
                <a:sym typeface="Roboto"/>
              </a:rPr>
              <a:t>Bringing cost function into the picture with an example</a:t>
            </a:r>
            <a:endParaRPr b="1" dirty="0">
              <a:solidFill>
                <a:srgbClr val="0070C0"/>
              </a:solidFill>
              <a:latin typeface="Roboto"/>
              <a:ea typeface="Roboto"/>
              <a:cs typeface="Roboto"/>
              <a:sym typeface="Roboto"/>
            </a:endParaRPr>
          </a:p>
          <a:p>
            <a:pPr marL="0" lvl="0" indent="457200" algn="just" rtl="0">
              <a:spcBef>
                <a:spcPts val="0"/>
              </a:spcBef>
              <a:spcAft>
                <a:spcPts val="0"/>
              </a:spcAft>
              <a:buNone/>
            </a:pPr>
            <a:r>
              <a:rPr lang="ru" sz="2000" dirty="0">
                <a:solidFill>
                  <a:srgbClr val="0070C0"/>
                </a:solidFill>
              </a:rPr>
              <a:t>Теперь входом в сеть является двумерный вектор, а выходом сети также является </a:t>
            </a:r>
            <a:r>
              <a:rPr lang="ru" sz="2000" dirty="0" smtClean="0">
                <a:solidFill>
                  <a:srgbClr val="0070C0"/>
                </a:solidFill>
              </a:rPr>
              <a:t>двумерный</a:t>
            </a:r>
            <a:r>
              <a:rPr lang="ru-RU" sz="2000" dirty="0" smtClean="0">
                <a:solidFill>
                  <a:srgbClr val="0070C0"/>
                </a:solidFill>
              </a:rPr>
              <a:t> вектор</a:t>
            </a:r>
            <a:r>
              <a:rPr lang="ru" sz="2000" dirty="0" smtClean="0">
                <a:solidFill>
                  <a:srgbClr val="0070C0"/>
                </a:solidFill>
              </a:rPr>
              <a:t>. </a:t>
            </a:r>
            <a:r>
              <a:rPr lang="ru" sz="2000" dirty="0">
                <a:solidFill>
                  <a:srgbClr val="0070C0"/>
                </a:solidFill>
              </a:rPr>
              <a:t>Если говорить конкретно, то одна из вероятных задач, которую может выполнять эта сеть (хотя это только один из возможных вариантов), это аппроксимация функции отражения относительно оси y. Давайте представим, что у нас есть двумерная точка (x, y), и мы хотим, чтобы сеть выдавала точку (-x, y) в качестве результата. Мы можем обучить сеть на таких примерах, где входом будет пара координат (x, y), а выходом будет соответствующая точка (-x, y). Если сеть будет правильно настроена, она сможет выполнять это отображение для любой двумерной точки. Для обучения сети мы должны настроить веса и смещения таким образом, чтобы минимизировать ошибку между ожидаемым и фактическим результатами. Когда сеть достаточно обучена, ошибка будет минимальной и сеть будет точно отражать точку относительно оси y.</a:t>
            </a:r>
            <a:endParaRPr sz="2000" dirty="0">
              <a:solidFill>
                <a:srgbClr val="0070C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1"/>
          <p:cNvSpPr txBox="1"/>
          <p:nvPr/>
        </p:nvSpPr>
        <p:spPr>
          <a:xfrm>
            <a:off x="0" y="0"/>
            <a:ext cx="9144000" cy="511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1600" b="1" dirty="0"/>
              <a:t>Функция стоимости (cost function)</a:t>
            </a:r>
            <a:endParaRPr sz="1600" b="1" dirty="0"/>
          </a:p>
          <a:p>
            <a:pPr marL="0" lvl="0" indent="457200" algn="just" rtl="0">
              <a:spcBef>
                <a:spcPts val="0"/>
              </a:spcBef>
              <a:spcAft>
                <a:spcPts val="0"/>
              </a:spcAft>
              <a:buClr>
                <a:schemeClr val="dk1"/>
              </a:buClr>
              <a:buSzPts val="1100"/>
              <a:buFont typeface="Arial"/>
              <a:buNone/>
            </a:pPr>
            <a:r>
              <a:rPr lang="ru" sz="1600" dirty="0"/>
              <a:t>Функция стоимости (cost function) - это функция, которая измеряет разницу между предсказанными значениями модели и фактическими значениями в обучающем наборе данных. Она используется в процессе обучения модели для оценки того, насколько хорошо модель выполняет задачу.</a:t>
            </a:r>
            <a:endParaRPr sz="1600" dirty="0"/>
          </a:p>
          <a:p>
            <a:pPr marL="0" lvl="0" indent="457200" algn="just" rtl="0">
              <a:spcBef>
                <a:spcPts val="0"/>
              </a:spcBef>
              <a:spcAft>
                <a:spcPts val="0"/>
              </a:spcAft>
              <a:buClr>
                <a:schemeClr val="dk1"/>
              </a:buClr>
              <a:buSzPts val="1100"/>
              <a:buFont typeface="Arial"/>
              <a:buNone/>
            </a:pPr>
            <a:r>
              <a:rPr lang="ru" sz="1600" dirty="0"/>
              <a:t>Цель функции стоимости состоит в том, чтобы минимизировать ошибку предсказания модели. Чем меньше значение функции стоимости, тем ближе предсказания модели к фактическим значениям.</a:t>
            </a:r>
            <a:endParaRPr sz="1600" dirty="0"/>
          </a:p>
          <a:p>
            <a:pPr marL="0" lvl="0" indent="457200" algn="just" rtl="0">
              <a:spcBef>
                <a:spcPts val="0"/>
              </a:spcBef>
              <a:spcAft>
                <a:spcPts val="0"/>
              </a:spcAft>
              <a:buClr>
                <a:schemeClr val="dk1"/>
              </a:buClr>
              <a:buSzPts val="1100"/>
              <a:buFont typeface="Arial"/>
              <a:buNone/>
            </a:pPr>
            <a:r>
              <a:rPr lang="ru" sz="1600" dirty="0"/>
              <a:t>Наиболее распространенной функцией стоимости является среднеквадратическая ошибка (Mean Squared Error, MSE), которая вычисляет среднее значение квадрата разности между предсказанными и фактическими значениями. Другие функции стоимости включают среднюю абсолютную ошибку (Mean Absolute Error, MAE), логарифмическую функцию потерь (Log Loss) и другие, которые могут быть выбраны в зависимости от конкретной задачи и типа модели.</a:t>
            </a:r>
            <a:endParaRPr sz="1600" dirty="0"/>
          </a:p>
          <a:p>
            <a:pPr marL="0" lvl="0" indent="457200" algn="just" rtl="0">
              <a:spcBef>
                <a:spcPts val="0"/>
              </a:spcBef>
              <a:spcAft>
                <a:spcPts val="0"/>
              </a:spcAft>
              <a:buClr>
                <a:schemeClr val="dk1"/>
              </a:buClr>
              <a:buSzPts val="1100"/>
              <a:buFont typeface="Arial"/>
              <a:buNone/>
            </a:pPr>
            <a:r>
              <a:rPr lang="ru" sz="1600" dirty="0"/>
              <a:t>В процессе обучения модели, алгоритмы оптимизации, такие как градиентный спуск, используются для настройки параметров модели таким образом, чтобы минимизировать значение функции стоимости. Это позволяет модели лучше соответствовать данным и улучшить свои предсказательные способности.</a:t>
            </a:r>
            <a:endParaRPr sz="1600" dirty="0"/>
          </a:p>
          <a:p>
            <a:pPr marL="0" lvl="0" indent="457200" algn="just" rtl="0">
              <a:spcBef>
                <a:spcPts val="0"/>
              </a:spcBef>
              <a:spcAft>
                <a:spcPts val="0"/>
              </a:spcAft>
              <a:buNone/>
            </a:pPr>
            <a:r>
              <a:rPr lang="ru" sz="1600" dirty="0"/>
              <a:t>Выбор правильной функции стоимости важен для успешного обучения модели, поскольку она должна соответствовать природе задачи и требованиям.</a:t>
            </a:r>
            <a:endParaRPr sz="1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1"/>
          <p:cNvSpPr txBox="1"/>
          <p:nvPr/>
        </p:nvSpPr>
        <p:spPr>
          <a:xfrm>
            <a:off x="0" y="0"/>
            <a:ext cx="9144000" cy="430857"/>
          </a:xfrm>
          <a:prstGeom prst="rect">
            <a:avLst/>
          </a:prstGeom>
          <a:noFill/>
          <a:ln>
            <a:noFill/>
          </a:ln>
        </p:spPr>
        <p:txBody>
          <a:bodyPr spcFirstLastPara="1" wrap="square" lIns="91425" tIns="91425" rIns="91425" bIns="91425" anchor="t" anchorCtr="0">
            <a:spAutoFit/>
          </a:bodyPr>
          <a:lstStyle/>
          <a:p>
            <a:pPr lvl="0" algn="ctr"/>
            <a:r>
              <a:rPr lang="tg-Cyrl-TJ" sz="1600" b="1" dirty="0"/>
              <a:t>Правило дифференцирования сложной функции</a:t>
            </a:r>
            <a:endParaRPr sz="1600" b="1" dirty="0"/>
          </a:p>
        </p:txBody>
      </p:sp>
      <mc:AlternateContent xmlns:mc="http://schemas.openxmlformats.org/markup-compatibility/2006" xmlns:a14="http://schemas.microsoft.com/office/drawing/2010/main">
        <mc:Choice Requires="a14">
          <p:sp>
            <p:nvSpPr>
              <p:cNvPr id="2" name="Прямоугольник 1"/>
              <p:cNvSpPr/>
              <p:nvPr/>
            </p:nvSpPr>
            <p:spPr>
              <a:xfrm>
                <a:off x="0" y="527854"/>
                <a:ext cx="9144000" cy="3446713"/>
              </a:xfrm>
              <a:prstGeom prst="rect">
                <a:avLst/>
              </a:prstGeom>
            </p:spPr>
            <p:txBody>
              <a:bodyPr wrap="square">
                <a:spAutoFit/>
              </a:bodyPr>
              <a:lstStyle/>
              <a:p>
                <a:pPr algn="just"/>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Если</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у </a:t>
                </a:r>
                <a:r>
                  <a:rPr lang="en-US" sz="2000" dirty="0" err="1">
                    <a:latin typeface="Times New Roman" panose="02020603050405020304" pitchFamily="18" charset="0"/>
                    <a:cs typeface="Times New Roman" panose="02020603050405020304" pitchFamily="18" charset="0"/>
                  </a:rPr>
                  <a:t>нас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есть</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уравнение</a:t>
                </a:r>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dirty="0" smtClean="0">
                        <a:latin typeface="Cambria Math" panose="02040503050406030204" pitchFamily="18" charset="0"/>
                      </a:rPr>
                      <m:t>𝑦</m:t>
                    </m:r>
                    <m:r>
                      <a:rPr lang="en-US" sz="2000" i="1" dirty="0" smtClean="0">
                        <a:latin typeface="Cambria Math" panose="02040503050406030204" pitchFamily="18" charset="0"/>
                      </a:rPr>
                      <m:t>=</m:t>
                    </m:r>
                    <m:r>
                      <a:rPr lang="en-US" sz="2000" i="1" dirty="0" smtClean="0">
                        <a:latin typeface="Cambria Math" panose="02040503050406030204" pitchFamily="18" charset="0"/>
                      </a:rPr>
                      <m:t>𝑓</m:t>
                    </m:r>
                    <m:r>
                      <a:rPr lang="en-US" sz="2000" i="1" dirty="0" smtClean="0">
                        <a:latin typeface="Cambria Math" panose="02040503050406030204" pitchFamily="18" charset="0"/>
                      </a:rPr>
                      <m:t>(</m:t>
                    </m:r>
                    <m:r>
                      <a:rPr lang="en-US" sz="2000" i="1" dirty="0" smtClean="0">
                        <a:latin typeface="Cambria Math" panose="02040503050406030204" pitchFamily="18" charset="0"/>
                      </a:rPr>
                      <m:t>𝑢</m:t>
                    </m:r>
                    <m:r>
                      <a:rPr lang="en-US" sz="2000" i="1" dirty="0" smtClean="0">
                        <a:latin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а </a:t>
                </a:r>
                <a14:m>
                  <m:oMath xmlns:m="http://schemas.openxmlformats.org/officeDocument/2006/math">
                    <m:r>
                      <a:rPr lang="en-US" sz="2000" i="1" dirty="0" smtClean="0">
                        <a:latin typeface="Cambria Math" panose="02040503050406030204" pitchFamily="18" charset="0"/>
                      </a:rPr>
                      <m:t>𝑢</m:t>
                    </m:r>
                    <m:r>
                      <a:rPr lang="en-US" sz="2000" i="1" dirty="0" smtClean="0">
                        <a:latin typeface="Cambria Math" panose="02040503050406030204" pitchFamily="18" charset="0"/>
                      </a:rPr>
                      <m:t>=</m:t>
                    </m:r>
                    <m:r>
                      <a:rPr lang="en-US" sz="2000" i="1" dirty="0" smtClean="0">
                        <a:latin typeface="Cambria Math" panose="02040503050406030204" pitchFamily="18" charset="0"/>
                      </a:rPr>
                      <m:t>𝑔</m:t>
                    </m:r>
                    <m:r>
                      <a:rPr lang="en-US" sz="2000" i="1" dirty="0" smtClean="0">
                        <a:latin typeface="Cambria Math" panose="02040503050406030204" pitchFamily="18" charset="0"/>
                      </a:rPr>
                      <m:t>(</m:t>
                    </m:r>
                    <m:r>
                      <a:rPr lang="en-US" sz="2000" i="1" dirty="0" smtClean="0">
                        <a:latin typeface="Cambria Math" panose="02040503050406030204" pitchFamily="18" charset="0"/>
                      </a:rPr>
                      <m:t>𝑥</m:t>
                    </m:r>
                    <m:r>
                      <a:rPr lang="en-US" sz="2000" i="1" dirty="0" smtClean="0">
                        <a:latin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тогда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мы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можем</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записать</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производную</a:t>
                </a:r>
                <a:r>
                  <a:rPr lang="en-US" sz="2000" dirty="0">
                    <a:latin typeface="Times New Roman" panose="02020603050405020304" pitchFamily="18" charset="0"/>
                    <a:cs typeface="Times New Roman" panose="02020603050405020304" pitchFamily="18" charset="0"/>
                  </a:rPr>
                  <a:t> y </a:t>
                </a:r>
                <a:r>
                  <a:rPr lang="en-US" sz="2000" dirty="0" err="1">
                    <a:latin typeface="Times New Roman" panose="02020603050405020304" pitchFamily="18" charset="0"/>
                    <a:cs typeface="Times New Roman" panose="02020603050405020304" pitchFamily="18" charset="0"/>
                  </a:rPr>
                  <a:t>следующим</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образом</a:t>
                </a:r>
                <a:r>
                  <a:rPr lang="en-US" sz="2000" dirty="0" smtClean="0">
                    <a:latin typeface="Times New Roman" panose="02020603050405020304" pitchFamily="18" charset="0"/>
                    <a:cs typeface="Times New Roman" panose="02020603050405020304" pitchFamily="18" charset="0"/>
                  </a:rPr>
                  <a:t>:</a:t>
                </a:r>
                <a:endParaRPr lang="ru-RU" sz="2000" dirty="0" smtClean="0">
                  <a:latin typeface="Times New Roman" panose="02020603050405020304" pitchFamily="18" charset="0"/>
                  <a:cs typeface="Times New Roman" panose="02020603050405020304" pitchFamily="18" charset="0"/>
                </a:endParaRPr>
              </a:p>
              <a:p>
                <a:pPr algn="just"/>
                <a:endParaRPr lang="ru-RU"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f>
                        <m:fPr>
                          <m:ctrlPr>
                            <a:rPr lang="ru-RU" sz="2000" i="1" dirty="0" smtClean="0">
                              <a:latin typeface="Cambria Math" panose="02040503050406030204" pitchFamily="18" charset="0"/>
                              <a:cs typeface="Times New Roman" panose="02020603050405020304" pitchFamily="18" charset="0"/>
                            </a:rPr>
                          </m:ctrlPr>
                        </m:fPr>
                        <m:num>
                          <m:r>
                            <a:rPr lang="ru-RU" sz="2000" i="1" dirty="0" smtClean="0">
                              <a:latin typeface="Cambria Math" panose="02040503050406030204" pitchFamily="18" charset="0"/>
                              <a:cs typeface="Times New Roman" panose="02020603050405020304" pitchFamily="18" charset="0"/>
                            </a:rPr>
                            <m:t>𝑑𝑦</m:t>
                          </m:r>
                        </m:num>
                        <m:den>
                          <m:r>
                            <a:rPr lang="ru-RU" sz="2000" i="1" dirty="0" err="1">
                              <a:latin typeface="Cambria Math" panose="02040503050406030204" pitchFamily="18" charset="0"/>
                              <a:cs typeface="Times New Roman" panose="02020603050405020304" pitchFamily="18" charset="0"/>
                            </a:rPr>
                            <m:t>𝑑𝑥</m:t>
                          </m:r>
                        </m:den>
                      </m:f>
                      <m:r>
                        <a:rPr lang="ru-RU" sz="2000" i="1" dirty="0">
                          <a:latin typeface="Cambria Math" panose="02040503050406030204" pitchFamily="18" charset="0"/>
                          <a:cs typeface="Times New Roman" panose="02020603050405020304" pitchFamily="18" charset="0"/>
                        </a:rPr>
                        <m:t> = </m:t>
                      </m:r>
                      <m:f>
                        <m:fPr>
                          <m:ctrlPr>
                            <a:rPr lang="ru-RU" sz="2000" i="1" dirty="0">
                              <a:latin typeface="Cambria Math" panose="02040503050406030204" pitchFamily="18" charset="0"/>
                              <a:cs typeface="Times New Roman" panose="02020603050405020304" pitchFamily="18" charset="0"/>
                            </a:rPr>
                          </m:ctrlPr>
                        </m:fPr>
                        <m:num>
                          <m:r>
                            <a:rPr lang="ru-RU" sz="2000" i="1" dirty="0" err="1">
                              <a:latin typeface="Cambria Math" panose="02040503050406030204" pitchFamily="18" charset="0"/>
                              <a:cs typeface="Times New Roman" panose="02020603050405020304" pitchFamily="18" charset="0"/>
                            </a:rPr>
                            <m:t>𝑑𝑦</m:t>
                          </m:r>
                        </m:num>
                        <m:den>
                          <m:r>
                            <a:rPr lang="ru-RU" sz="2000" i="1" dirty="0" err="1">
                              <a:latin typeface="Cambria Math" panose="02040503050406030204" pitchFamily="18" charset="0"/>
                              <a:cs typeface="Times New Roman" panose="02020603050405020304" pitchFamily="18" charset="0"/>
                            </a:rPr>
                            <m:t>𝑑𝑢</m:t>
                          </m:r>
                        </m:den>
                      </m:f>
                      <m:r>
                        <a:rPr lang="ru-RU" sz="2000" i="1" dirty="0">
                          <a:latin typeface="Cambria Math" panose="02040503050406030204" pitchFamily="18" charset="0"/>
                          <a:cs typeface="Times New Roman" panose="02020603050405020304" pitchFamily="18" charset="0"/>
                        </a:rPr>
                        <m:t> ∗ </m:t>
                      </m:r>
                      <m:f>
                        <m:fPr>
                          <m:ctrlPr>
                            <a:rPr lang="ru-RU" sz="2000" i="1" dirty="0">
                              <a:latin typeface="Cambria Math" panose="02040503050406030204" pitchFamily="18" charset="0"/>
                              <a:cs typeface="Times New Roman" panose="02020603050405020304" pitchFamily="18" charset="0"/>
                            </a:rPr>
                          </m:ctrlPr>
                        </m:fPr>
                        <m:num>
                          <m:r>
                            <a:rPr lang="ru-RU" sz="2000" i="1" dirty="0" err="1">
                              <a:latin typeface="Cambria Math" panose="02040503050406030204" pitchFamily="18" charset="0"/>
                              <a:cs typeface="Times New Roman" panose="02020603050405020304" pitchFamily="18" charset="0"/>
                            </a:rPr>
                            <m:t>𝑑𝑢</m:t>
                          </m:r>
                        </m:num>
                        <m:den>
                          <m:r>
                            <a:rPr lang="ru-RU" sz="2000" i="1" dirty="0" err="1">
                              <a:latin typeface="Cambria Math" panose="02040503050406030204" pitchFamily="18" charset="0"/>
                              <a:cs typeface="Times New Roman" panose="02020603050405020304" pitchFamily="18" charset="0"/>
                            </a:rPr>
                            <m:t>𝑑𝑥</m:t>
                          </m:r>
                        </m:den>
                      </m:f>
                    </m:oMath>
                  </m:oMathPara>
                </a14:m>
                <a:endParaRPr lang="ru-RU" sz="2000" dirty="0" smtClean="0">
                  <a:latin typeface="Times New Roman" panose="02020603050405020304" pitchFamily="18" charset="0"/>
                  <a:cs typeface="Times New Roman" panose="02020603050405020304" pitchFamily="18" charset="0"/>
                </a:endParaRPr>
              </a:p>
              <a:p>
                <a:pPr algn="just"/>
                <a:r>
                  <a:rPr lang="ru-RU" sz="2000" dirty="0" smtClean="0">
                    <a:latin typeface="Times New Roman" panose="02020603050405020304" pitchFamily="18" charset="0"/>
                    <a:cs typeface="Times New Roman" panose="02020603050405020304" pitchFamily="18" charset="0"/>
                  </a:rPr>
                  <a:t>	</a:t>
                </a:r>
              </a:p>
              <a:p>
                <a:pPr algn="just"/>
                <a:r>
                  <a:rPr lang="ru-RU" sz="2000" dirty="0">
                    <a:latin typeface="Times New Roman" panose="02020603050405020304" pitchFamily="18" charset="0"/>
                    <a:cs typeface="Times New Roman" panose="02020603050405020304" pitchFamily="18" charset="0"/>
                  </a:rPr>
                  <a:t>	</a:t>
                </a:r>
                <a:r>
                  <a:rPr lang="ru-RU" sz="2000" dirty="0" smtClean="0">
                    <a:latin typeface="Times New Roman" panose="02020603050405020304" pitchFamily="18" charset="0"/>
                    <a:cs typeface="Times New Roman" panose="02020603050405020304" pitchFamily="18" charset="0"/>
                  </a:rPr>
                  <a:t>Вспомним, что каждый </a:t>
                </a:r>
                <a:r>
                  <a:rPr lang="ru-RU" sz="2000" dirty="0">
                    <a:latin typeface="Times New Roman" panose="02020603050405020304" pitchFamily="18" charset="0"/>
                    <a:cs typeface="Times New Roman" panose="02020603050405020304" pitchFamily="18" charset="0"/>
                  </a:rPr>
                  <a:t>узел нейронной сети выполняет две операции: вычисление взвешенной суммы и обработку этой суммы через функцию активации. Результат функции активации определяет, должен ли данный узел активироваться или стать незначительным</a:t>
                </a:r>
                <a:r>
                  <a:rPr lang="ru-RU" sz="2000" dirty="0" smtClean="0">
                    <a:latin typeface="Times New Roman" panose="02020603050405020304" pitchFamily="18" charset="0"/>
                    <a:cs typeface="Times New Roman" panose="02020603050405020304" pitchFamily="18" charset="0"/>
                  </a:rPr>
                  <a:t>.</a:t>
                </a:r>
              </a:p>
              <a:p>
                <a:pPr algn="just"/>
                <a:endParaRPr lang="ru-RU" sz="2000" dirty="0">
                  <a:latin typeface="Times New Roman" panose="02020603050405020304" pitchFamily="18" charset="0"/>
                  <a:cs typeface="Times New Roman" panose="02020603050405020304" pitchFamily="18" charset="0"/>
                </a:endParaRP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0" y="527854"/>
                <a:ext cx="9144000" cy="3446713"/>
              </a:xfrm>
              <a:prstGeom prst="rect">
                <a:avLst/>
              </a:prstGeom>
              <a:blipFill>
                <a:blip r:embed="rId3"/>
                <a:stretch>
                  <a:fillRect l="-667" t="-1062" r="-667"/>
                </a:stretch>
              </a:blipFill>
            </p:spPr>
            <p:txBody>
              <a:bodyPr/>
              <a:lstStyle/>
              <a:p>
                <a:r>
                  <a:rPr lang="en-US">
                    <a:noFill/>
                  </a:rPr>
                  <a:t> </a:t>
                </a:r>
              </a:p>
            </p:txBody>
          </p:sp>
        </mc:Fallback>
      </mc:AlternateContent>
    </p:spTree>
    <p:extLst>
      <p:ext uri="{BB962C8B-B14F-4D97-AF65-F5344CB8AC3E}">
        <p14:creationId xmlns:p14="http://schemas.microsoft.com/office/powerpoint/2010/main" val="4481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2" name="Прямоугольник 1"/>
          <p:cNvSpPr/>
          <p:nvPr/>
        </p:nvSpPr>
        <p:spPr>
          <a:xfrm>
            <a:off x="0" y="527854"/>
            <a:ext cx="9144000" cy="400110"/>
          </a:xfrm>
          <a:prstGeom prst="rect">
            <a:avLst/>
          </a:prstGeom>
        </p:spPr>
        <p:txBody>
          <a:bodyPr wrap="square">
            <a:spAutoFit/>
          </a:bodyPr>
          <a:lstStyle/>
          <a:p>
            <a:pPr algn="just"/>
            <a:r>
              <a:rPr lang="en-US" sz="2000" dirty="0" smtClean="0">
                <a:latin typeface="Times New Roman" panose="02020603050405020304" pitchFamily="18" charset="0"/>
                <a:cs typeface="Times New Roman" panose="02020603050405020304" pitchFamily="18" charset="0"/>
              </a:rPr>
              <a:t>         </a:t>
            </a:r>
            <a:endParaRPr lang="ru-RU"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Прямоугольник 2"/>
              <p:cNvSpPr/>
              <p:nvPr/>
            </p:nvSpPr>
            <p:spPr>
              <a:xfrm>
                <a:off x="0" y="0"/>
                <a:ext cx="9144000" cy="5007525"/>
              </a:xfrm>
              <a:prstGeom prst="rect">
                <a:avLst/>
              </a:prstGeom>
            </p:spPr>
            <p:txBody>
              <a:bodyPr wrap="square">
                <a:spAutoFit/>
              </a:bodyPr>
              <a:lstStyle/>
              <a:p>
                <a:pPr algn="ctr"/>
                <a:r>
                  <a:rPr lang="ru-RU" sz="1900" b="1" dirty="0">
                    <a:latin typeface="Times New Roman" panose="02020603050405020304" pitchFamily="18" charset="0"/>
                    <a:cs typeface="Times New Roman" panose="02020603050405020304" pitchFamily="18" charset="0"/>
                  </a:rPr>
                  <a:t>Функция стоимости (</a:t>
                </a:r>
                <a:r>
                  <a:rPr lang="en-US" sz="1900" b="1" dirty="0">
                    <a:latin typeface="Times New Roman" panose="02020603050405020304" pitchFamily="18" charset="0"/>
                    <a:cs typeface="Times New Roman" panose="02020603050405020304" pitchFamily="18" charset="0"/>
                  </a:rPr>
                  <a:t>cost function</a:t>
                </a:r>
                <a:r>
                  <a:rPr lang="en-US" sz="1900" b="1" dirty="0" smtClean="0">
                    <a:latin typeface="Times New Roman" panose="02020603050405020304" pitchFamily="18" charset="0"/>
                    <a:cs typeface="Times New Roman" panose="02020603050405020304" pitchFamily="18" charset="0"/>
                  </a:rPr>
                  <a:t>)</a:t>
                </a:r>
                <a:r>
                  <a:rPr lang="ru-RU" sz="1900" dirty="0" smtClean="0">
                    <a:latin typeface="Times New Roman" panose="02020603050405020304" pitchFamily="18" charset="0"/>
                    <a:cs typeface="Times New Roman" panose="02020603050405020304" pitchFamily="18" charset="0"/>
                  </a:rPr>
                  <a:t>         </a:t>
                </a:r>
                <a:endParaRPr lang="en-US" sz="1900" dirty="0" smtClean="0">
                  <a:latin typeface="Times New Roman" panose="02020603050405020304" pitchFamily="18" charset="0"/>
                  <a:cs typeface="Times New Roman" panose="02020603050405020304" pitchFamily="18" charset="0"/>
                </a:endParaRPr>
              </a:p>
              <a:p>
                <a:pPr algn="just"/>
                <a:r>
                  <a:rPr lang="en-US" sz="1900" dirty="0" smtClean="0">
                    <a:latin typeface="Times New Roman" panose="02020603050405020304" pitchFamily="18" charset="0"/>
                    <a:cs typeface="Times New Roman" panose="02020603050405020304" pitchFamily="18" charset="0"/>
                  </a:rPr>
                  <a:t>	</a:t>
                </a:r>
                <a:r>
                  <a:rPr lang="en-US" sz="1900" dirty="0" err="1" smtClean="0">
                    <a:latin typeface="Times New Roman" panose="02020603050405020304" pitchFamily="18" charset="0"/>
                    <a:cs typeface="Times New Roman" panose="02020603050405020304" pitchFamily="18" charset="0"/>
                  </a:rPr>
                  <a:t>Функция</a:t>
                </a:r>
                <a:r>
                  <a:rPr lang="en-US" sz="1900" dirty="0" smtClean="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стоимости</a:t>
                </a:r>
                <a:r>
                  <a:rPr lang="en-US" sz="1900" dirty="0">
                    <a:latin typeface="Times New Roman" panose="02020603050405020304" pitchFamily="18" charset="0"/>
                    <a:cs typeface="Times New Roman" panose="02020603050405020304" pitchFamily="18" charset="0"/>
                  </a:rPr>
                  <a:t> (cost function) - </a:t>
                </a:r>
                <a:r>
                  <a:rPr lang="en-US" sz="1900" dirty="0" err="1">
                    <a:latin typeface="Times New Roman" panose="02020603050405020304" pitchFamily="18" charset="0"/>
                    <a:cs typeface="Times New Roman" panose="02020603050405020304" pitchFamily="18" charset="0"/>
                  </a:rPr>
                  <a:t>это</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функция</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которая</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измеряет</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ошибку</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или</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расхождение</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между</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предсказанными</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значениями</a:t>
                </a:r>
                <a:r>
                  <a:rPr lang="en-US" sz="1900" dirty="0">
                    <a:latin typeface="Times New Roman" panose="02020603050405020304" pitchFamily="18" charset="0"/>
                    <a:cs typeface="Times New Roman" panose="02020603050405020304" pitchFamily="18" charset="0"/>
                  </a:rPr>
                  <a:t> и </a:t>
                </a:r>
                <a:r>
                  <a:rPr lang="en-US" sz="1900" dirty="0" err="1">
                    <a:latin typeface="Times New Roman" panose="02020603050405020304" pitchFamily="18" charset="0"/>
                    <a:cs typeface="Times New Roman" panose="02020603050405020304" pitchFamily="18" charset="0"/>
                  </a:rPr>
                  <a:t>фактическими</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значениями</a:t>
                </a:r>
                <a:r>
                  <a:rPr lang="en-US" sz="1900" dirty="0">
                    <a:latin typeface="Times New Roman" panose="02020603050405020304" pitchFamily="18" charset="0"/>
                    <a:cs typeface="Times New Roman" panose="02020603050405020304" pitchFamily="18" charset="0"/>
                  </a:rPr>
                  <a:t> в </a:t>
                </a:r>
                <a:r>
                  <a:rPr lang="en-US" sz="1900" dirty="0" err="1">
                    <a:latin typeface="Times New Roman" panose="02020603050405020304" pitchFamily="18" charset="0"/>
                    <a:cs typeface="Times New Roman" panose="02020603050405020304" pitchFamily="18" charset="0"/>
                  </a:rPr>
                  <a:t>задаче</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машинного</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обучения</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Она</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используется</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для</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оптимизации</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модели</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путем</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минимизации</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стоимости</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Различные</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задачи</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могут</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использовать</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разные</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функции</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стоимости</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такие</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как</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среднеквадратичная</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ошибка</a:t>
                </a:r>
                <a:r>
                  <a:rPr lang="en-US" sz="1900" dirty="0">
                    <a:latin typeface="Times New Roman" panose="02020603050405020304" pitchFamily="18" charset="0"/>
                    <a:cs typeface="Times New Roman" panose="02020603050405020304" pitchFamily="18" charset="0"/>
                  </a:rPr>
                  <a:t> (mean squared error), </a:t>
                </a:r>
                <a:r>
                  <a:rPr lang="en-US" sz="1900" dirty="0" err="1">
                    <a:latin typeface="Times New Roman" panose="02020603050405020304" pitchFamily="18" charset="0"/>
                    <a:cs typeface="Times New Roman" panose="02020603050405020304" pitchFamily="18" charset="0"/>
                  </a:rPr>
                  <a:t>перекрестная</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энтропия</a:t>
                </a:r>
                <a:r>
                  <a:rPr lang="en-US" sz="1900" dirty="0">
                    <a:latin typeface="Times New Roman" panose="02020603050405020304" pitchFamily="18" charset="0"/>
                    <a:cs typeface="Times New Roman" panose="02020603050405020304" pitchFamily="18" charset="0"/>
                  </a:rPr>
                  <a:t> (cross-entropy) и </a:t>
                </a:r>
                <a:r>
                  <a:rPr lang="en-US" sz="1900" dirty="0" err="1">
                    <a:latin typeface="Times New Roman" panose="02020603050405020304" pitchFamily="18" charset="0"/>
                    <a:cs typeface="Times New Roman" panose="02020603050405020304" pitchFamily="18" charset="0"/>
                  </a:rPr>
                  <a:t>другие</a:t>
                </a:r>
                <a:r>
                  <a:rPr lang="en-US" sz="1900" dirty="0" smtClean="0">
                    <a:latin typeface="Times New Roman" panose="02020603050405020304" pitchFamily="18" charset="0"/>
                    <a:cs typeface="Times New Roman" panose="02020603050405020304" pitchFamily="18" charset="0"/>
                  </a:rPr>
                  <a:t>.</a:t>
                </a:r>
                <a:endParaRPr lang="ru-RU" sz="1900" dirty="0" smtClean="0">
                  <a:latin typeface="Times New Roman" panose="02020603050405020304" pitchFamily="18" charset="0"/>
                  <a:cs typeface="Times New Roman" panose="02020603050405020304" pitchFamily="18" charset="0"/>
                </a:endParaRPr>
              </a:p>
              <a:p>
                <a:pPr algn="just"/>
                <a:r>
                  <a:rPr lang="ru-RU" sz="1900" dirty="0" smtClean="0">
                    <a:latin typeface="Times New Roman" panose="02020603050405020304" pitchFamily="18" charset="0"/>
                    <a:cs typeface="Times New Roman" panose="02020603050405020304" pitchFamily="18" charset="0"/>
                  </a:rPr>
                  <a:t>	Среднеквадратичная </a:t>
                </a:r>
                <a:r>
                  <a:rPr lang="ru-RU" sz="1900" dirty="0">
                    <a:latin typeface="Times New Roman" panose="02020603050405020304" pitchFamily="18" charset="0"/>
                    <a:cs typeface="Times New Roman" panose="02020603050405020304" pitchFamily="18" charset="0"/>
                  </a:rPr>
                  <a:t>ошибка (</a:t>
                </a:r>
                <a:r>
                  <a:rPr lang="ru-RU" sz="1900" dirty="0" err="1">
                    <a:latin typeface="Times New Roman" panose="02020603050405020304" pitchFamily="18" charset="0"/>
                    <a:cs typeface="Times New Roman" panose="02020603050405020304" pitchFamily="18" charset="0"/>
                  </a:rPr>
                  <a:t>mean</a:t>
                </a:r>
                <a:r>
                  <a:rPr lang="ru-RU" sz="1900" dirty="0">
                    <a:latin typeface="Times New Roman" panose="02020603050405020304" pitchFamily="18" charset="0"/>
                    <a:cs typeface="Times New Roman" panose="02020603050405020304" pitchFamily="18" charset="0"/>
                  </a:rPr>
                  <a:t> </a:t>
                </a:r>
                <a:r>
                  <a:rPr lang="ru-RU" sz="1900" dirty="0" err="1">
                    <a:latin typeface="Times New Roman" panose="02020603050405020304" pitchFamily="18" charset="0"/>
                    <a:cs typeface="Times New Roman" panose="02020603050405020304" pitchFamily="18" charset="0"/>
                  </a:rPr>
                  <a:t>squared</a:t>
                </a:r>
                <a:r>
                  <a:rPr lang="ru-RU" sz="1900" dirty="0">
                    <a:latin typeface="Times New Roman" panose="02020603050405020304" pitchFamily="18" charset="0"/>
                    <a:cs typeface="Times New Roman" panose="02020603050405020304" pitchFamily="18" charset="0"/>
                  </a:rPr>
                  <a:t> </a:t>
                </a:r>
                <a:r>
                  <a:rPr lang="ru-RU" sz="1900" dirty="0" err="1">
                    <a:latin typeface="Times New Roman" panose="02020603050405020304" pitchFamily="18" charset="0"/>
                    <a:cs typeface="Times New Roman" panose="02020603050405020304" pitchFamily="18" charset="0"/>
                  </a:rPr>
                  <a:t>error</a:t>
                </a:r>
                <a:r>
                  <a:rPr lang="ru-RU" sz="1900" dirty="0">
                    <a:latin typeface="Times New Roman" panose="02020603050405020304" pitchFamily="18" charset="0"/>
                    <a:cs typeface="Times New Roman" panose="02020603050405020304" pitchFamily="18" charset="0"/>
                  </a:rPr>
                  <a:t>, MSE) - это одна из наиболее распространенных функций стоимости, используемых в задачах регрессии. Она измеряет среднеквадратичное отклонение между предсказанными значениями и фактическими значениями. Формула для вычисления MSE выглядит следующим образом:</a:t>
                </a:r>
              </a:p>
              <a:p>
                <a:pPr algn="just"/>
                <a14:m>
                  <m:oMathPara xmlns:m="http://schemas.openxmlformats.org/officeDocument/2006/math">
                    <m:oMathParaPr>
                      <m:jc m:val="centerGroup"/>
                    </m:oMathParaPr>
                    <m:oMath xmlns:m="http://schemas.openxmlformats.org/officeDocument/2006/math">
                      <m:r>
                        <a:rPr lang="ru-RU" sz="1900" i="1" dirty="0" smtClean="0">
                          <a:latin typeface="Cambria Math" panose="02040503050406030204" pitchFamily="18" charset="0"/>
                          <a:cs typeface="Times New Roman" panose="02020603050405020304" pitchFamily="18" charset="0"/>
                        </a:rPr>
                        <m:t>𝑀𝑆𝐸</m:t>
                      </m:r>
                      <m:r>
                        <a:rPr lang="ru-RU" sz="1900" i="1" dirty="0" smtClean="0">
                          <a:latin typeface="Cambria Math" panose="02040503050406030204" pitchFamily="18" charset="0"/>
                          <a:cs typeface="Times New Roman" panose="02020603050405020304" pitchFamily="18" charset="0"/>
                        </a:rPr>
                        <m:t> =</m:t>
                      </m:r>
                      <m:f>
                        <m:fPr>
                          <m:ctrlPr>
                            <a:rPr lang="ru-RU" sz="1900" i="1" dirty="0">
                              <a:latin typeface="Cambria Math" panose="02040503050406030204" pitchFamily="18" charset="0"/>
                              <a:cs typeface="Times New Roman" panose="02020603050405020304" pitchFamily="18" charset="0"/>
                            </a:rPr>
                          </m:ctrlPr>
                        </m:fPr>
                        <m:num>
                          <m:r>
                            <a:rPr lang="ru-RU" sz="1900" i="1" dirty="0">
                              <a:latin typeface="Cambria Math" panose="02040503050406030204" pitchFamily="18" charset="0"/>
                              <a:cs typeface="Times New Roman" panose="02020603050405020304" pitchFamily="18" charset="0"/>
                            </a:rPr>
                            <m:t>1</m:t>
                          </m:r>
                        </m:num>
                        <m:den>
                          <m:r>
                            <a:rPr lang="ru-RU" sz="1900" i="1" dirty="0">
                              <a:latin typeface="Cambria Math" panose="02040503050406030204" pitchFamily="18" charset="0"/>
                              <a:cs typeface="Times New Roman" panose="02020603050405020304" pitchFamily="18" charset="0"/>
                            </a:rPr>
                            <m:t>𝑛</m:t>
                          </m:r>
                        </m:den>
                      </m:f>
                      <m:nary>
                        <m:naryPr>
                          <m:chr m:val="∑"/>
                          <m:ctrlPr>
                            <a:rPr lang="ru-RU" sz="1900" i="1" dirty="0" smtClean="0">
                              <a:latin typeface="Cambria Math" panose="02040503050406030204" pitchFamily="18" charset="0"/>
                              <a:cs typeface="Times New Roman" panose="02020603050405020304" pitchFamily="18" charset="0"/>
                            </a:rPr>
                          </m:ctrlPr>
                        </m:naryPr>
                        <m:sub>
                          <m:r>
                            <m:rPr>
                              <m:brk m:alnAt="23"/>
                            </m:rPr>
                            <a:rPr lang="en-US" sz="1900" b="0" i="1" dirty="0" smtClean="0">
                              <a:latin typeface="Cambria Math" panose="02040503050406030204" pitchFamily="18" charset="0"/>
                              <a:cs typeface="Times New Roman" panose="02020603050405020304" pitchFamily="18" charset="0"/>
                            </a:rPr>
                            <m:t>𝑖</m:t>
                          </m:r>
                          <m:r>
                            <a:rPr lang="en-US" sz="1900" b="0" i="1" dirty="0" smtClean="0">
                              <a:latin typeface="Cambria Math" panose="02040503050406030204" pitchFamily="18" charset="0"/>
                              <a:cs typeface="Times New Roman" panose="02020603050405020304" pitchFamily="18" charset="0"/>
                            </a:rPr>
                            <m:t>=0</m:t>
                          </m:r>
                        </m:sub>
                        <m:sup>
                          <m:r>
                            <a:rPr lang="en-US" sz="1900" b="0" i="1" dirty="0" smtClean="0">
                              <a:latin typeface="Cambria Math" panose="02040503050406030204" pitchFamily="18" charset="0"/>
                              <a:cs typeface="Times New Roman" panose="02020603050405020304" pitchFamily="18" charset="0"/>
                            </a:rPr>
                            <m:t>𝑛</m:t>
                          </m:r>
                          <m:r>
                            <a:rPr lang="en-US" sz="1900" b="0" i="1" dirty="0" smtClean="0">
                              <a:latin typeface="Cambria Math" panose="02040503050406030204" pitchFamily="18" charset="0"/>
                              <a:cs typeface="Times New Roman" panose="02020603050405020304" pitchFamily="18" charset="0"/>
                            </a:rPr>
                            <m:t>−1</m:t>
                          </m:r>
                        </m:sup>
                        <m:e>
                          <m:sSup>
                            <m:sSupPr>
                              <m:ctrlPr>
                                <a:rPr lang="ru-RU" sz="1900" i="1" dirty="0" smtClean="0">
                                  <a:latin typeface="Cambria Math" panose="02040503050406030204" pitchFamily="18" charset="0"/>
                                  <a:cs typeface="Times New Roman" panose="02020603050405020304" pitchFamily="18" charset="0"/>
                                </a:rPr>
                              </m:ctrlPr>
                            </m:sSupPr>
                            <m:e>
                              <m:d>
                                <m:dPr>
                                  <m:ctrlPr>
                                    <a:rPr lang="en-US" sz="1900" b="0" i="1" dirty="0" smtClean="0">
                                      <a:latin typeface="Cambria Math" panose="02040503050406030204" pitchFamily="18" charset="0"/>
                                      <a:cs typeface="Times New Roman" panose="02020603050405020304" pitchFamily="18" charset="0"/>
                                    </a:rPr>
                                  </m:ctrlPr>
                                </m:dPr>
                                <m:e>
                                  <m:sSub>
                                    <m:sSubPr>
                                      <m:ctrlPr>
                                        <a:rPr lang="en-US" sz="1900" b="0" i="1" dirty="0" smtClean="0">
                                          <a:latin typeface="Cambria Math" panose="02040503050406030204" pitchFamily="18" charset="0"/>
                                          <a:cs typeface="Times New Roman" panose="02020603050405020304" pitchFamily="18" charset="0"/>
                                        </a:rPr>
                                      </m:ctrlPr>
                                    </m:sSubPr>
                                    <m:e>
                                      <m:r>
                                        <a:rPr lang="en-US" sz="1900" b="0" i="1" dirty="0" smtClean="0">
                                          <a:latin typeface="Cambria Math" panose="02040503050406030204" pitchFamily="18" charset="0"/>
                                          <a:cs typeface="Times New Roman" panose="02020603050405020304" pitchFamily="18" charset="0"/>
                                        </a:rPr>
                                        <m:t>𝑂</m:t>
                                      </m:r>
                                    </m:e>
                                    <m:sub>
                                      <m:r>
                                        <a:rPr lang="en-US" sz="1900" b="0" i="1" dirty="0" smtClean="0">
                                          <a:latin typeface="Cambria Math" panose="02040503050406030204" pitchFamily="18" charset="0"/>
                                          <a:cs typeface="Times New Roman" panose="02020603050405020304" pitchFamily="18" charset="0"/>
                                        </a:rPr>
                                        <m:t>𝑖</m:t>
                                      </m:r>
                                    </m:sub>
                                  </m:sSub>
                                  <m:r>
                                    <a:rPr lang="en-US" sz="1900" b="0" i="1" dirty="0" smtClean="0">
                                      <a:latin typeface="Cambria Math" panose="02040503050406030204" pitchFamily="18" charset="0"/>
                                      <a:cs typeface="Times New Roman" panose="02020603050405020304" pitchFamily="18" charset="0"/>
                                    </a:rPr>
                                    <m:t>−</m:t>
                                  </m:r>
                                  <m:sSub>
                                    <m:sSubPr>
                                      <m:ctrlPr>
                                        <a:rPr lang="en-US" sz="1900" i="1" dirty="0">
                                          <a:latin typeface="Cambria Math" panose="02040503050406030204" pitchFamily="18" charset="0"/>
                                          <a:cs typeface="Times New Roman" panose="02020603050405020304" pitchFamily="18" charset="0"/>
                                        </a:rPr>
                                      </m:ctrlPr>
                                    </m:sSubPr>
                                    <m:e>
                                      <m:r>
                                        <a:rPr lang="en-US" sz="1900" b="0" i="1" dirty="0" smtClean="0">
                                          <a:latin typeface="Cambria Math" panose="02040503050406030204" pitchFamily="18" charset="0"/>
                                          <a:cs typeface="Times New Roman" panose="02020603050405020304" pitchFamily="18" charset="0"/>
                                        </a:rPr>
                                        <m:t>𝑌</m:t>
                                      </m:r>
                                    </m:e>
                                    <m:sub>
                                      <m:r>
                                        <a:rPr lang="en-US" sz="1900" b="0" i="1" dirty="0" smtClean="0">
                                          <a:latin typeface="Cambria Math" panose="02040503050406030204" pitchFamily="18" charset="0"/>
                                          <a:cs typeface="Times New Roman" panose="02020603050405020304" pitchFamily="18" charset="0"/>
                                        </a:rPr>
                                        <m:t>𝑖</m:t>
                                      </m:r>
                                    </m:sub>
                                  </m:sSub>
                                </m:e>
                              </m:d>
                            </m:e>
                            <m:sup>
                              <m:r>
                                <a:rPr lang="en-US" sz="1900" b="0" i="1" dirty="0" smtClean="0">
                                  <a:latin typeface="Cambria Math" panose="02040503050406030204" pitchFamily="18" charset="0"/>
                                  <a:cs typeface="Times New Roman" panose="02020603050405020304" pitchFamily="18" charset="0"/>
                                </a:rPr>
                                <m:t>2</m:t>
                              </m:r>
                            </m:sup>
                          </m:sSup>
                        </m:e>
                      </m:nary>
                    </m:oMath>
                  </m:oMathPara>
                </a14:m>
                <a:endParaRPr lang="ru-RU" sz="1900" dirty="0">
                  <a:latin typeface="Times New Roman" panose="02020603050405020304" pitchFamily="18" charset="0"/>
                  <a:cs typeface="Times New Roman" panose="02020603050405020304" pitchFamily="18" charset="0"/>
                </a:endParaRPr>
              </a:p>
              <a:p>
                <a:pPr algn="just"/>
                <a:r>
                  <a:rPr lang="ru-RU" sz="1900" dirty="0" smtClean="0">
                    <a:latin typeface="Times New Roman" panose="02020603050405020304" pitchFamily="18" charset="0"/>
                    <a:cs typeface="Times New Roman" panose="02020603050405020304" pitchFamily="18" charset="0"/>
                  </a:rPr>
                  <a:t>где </a:t>
                </a:r>
                <a:r>
                  <a:rPr lang="ru-RU" sz="1900" dirty="0">
                    <a:latin typeface="Times New Roman" panose="02020603050405020304" pitchFamily="18" charset="0"/>
                    <a:cs typeface="Times New Roman" panose="02020603050405020304" pitchFamily="18" charset="0"/>
                  </a:rPr>
                  <a:t>n - количество примеров в выборке, </a:t>
                </a:r>
                <a14:m>
                  <m:oMath xmlns:m="http://schemas.openxmlformats.org/officeDocument/2006/math">
                    <m:r>
                      <a:rPr lang="en-US" sz="1900" i="1" dirty="0" smtClean="0">
                        <a:latin typeface="Cambria Math" panose="02040503050406030204" pitchFamily="18" charset="0"/>
                        <a:cs typeface="Times New Roman" panose="02020603050405020304" pitchFamily="18" charset="0"/>
                      </a:rPr>
                      <m:t>𝑂</m:t>
                    </m:r>
                  </m:oMath>
                </a14:m>
                <a:r>
                  <a:rPr lang="ru-RU" sz="1900" dirty="0" smtClean="0">
                    <a:latin typeface="Times New Roman" panose="02020603050405020304" pitchFamily="18" charset="0"/>
                    <a:cs typeface="Times New Roman" panose="02020603050405020304" pitchFamily="18" charset="0"/>
                  </a:rPr>
                  <a:t> </a:t>
                </a:r>
                <a:r>
                  <a:rPr lang="ru-RU" sz="1900" dirty="0">
                    <a:latin typeface="Times New Roman" panose="02020603050405020304" pitchFamily="18" charset="0"/>
                    <a:cs typeface="Times New Roman" panose="02020603050405020304" pitchFamily="18" charset="0"/>
                  </a:rPr>
                  <a:t>- фактическое значение, </a:t>
                </a:r>
                <a14:m>
                  <m:oMath xmlns:m="http://schemas.openxmlformats.org/officeDocument/2006/math">
                    <m:r>
                      <a:rPr lang="en-US" sz="1900" i="1" dirty="0" smtClean="0">
                        <a:latin typeface="Cambria Math" panose="02040503050406030204" pitchFamily="18" charset="0"/>
                        <a:cs typeface="Times New Roman" panose="02020603050405020304" pitchFamily="18" charset="0"/>
                      </a:rPr>
                      <m:t>𝑌</m:t>
                    </m:r>
                  </m:oMath>
                </a14:m>
                <a:r>
                  <a:rPr lang="ru-RU" sz="1900" dirty="0" smtClean="0">
                    <a:latin typeface="Times New Roman" panose="02020603050405020304" pitchFamily="18" charset="0"/>
                    <a:cs typeface="Times New Roman" panose="02020603050405020304" pitchFamily="18" charset="0"/>
                  </a:rPr>
                  <a:t> </a:t>
                </a:r>
                <a:r>
                  <a:rPr lang="ru-RU" sz="1900" dirty="0">
                    <a:latin typeface="Times New Roman" panose="02020603050405020304" pitchFamily="18" charset="0"/>
                    <a:cs typeface="Times New Roman" panose="02020603050405020304" pitchFamily="18" charset="0"/>
                  </a:rPr>
                  <a:t>- предсказанное значение. Чем меньше значение MSE, тем лучше соответствие модели данным.</a:t>
                </a:r>
                <a:endParaRPr lang="en-US" sz="1900" dirty="0">
                  <a:latin typeface="Times New Roman" panose="02020603050405020304" pitchFamily="18" charset="0"/>
                  <a:cs typeface="Times New Roman" panose="02020603050405020304" pitchFamily="18" charset="0"/>
                </a:endParaRPr>
              </a:p>
            </p:txBody>
          </p:sp>
        </mc:Choice>
        <mc:Fallback xmlns="">
          <p:sp>
            <p:nvSpPr>
              <p:cNvPr id="3" name="Прямоугольник 2"/>
              <p:cNvSpPr>
                <a:spLocks noRot="1" noChangeAspect="1" noMove="1" noResize="1" noEditPoints="1" noAdjustHandles="1" noChangeArrowheads="1" noChangeShapeType="1" noTextEdit="1"/>
              </p:cNvSpPr>
              <p:nvPr/>
            </p:nvSpPr>
            <p:spPr>
              <a:xfrm>
                <a:off x="0" y="0"/>
                <a:ext cx="9144000" cy="5007525"/>
              </a:xfrm>
              <a:prstGeom prst="rect">
                <a:avLst/>
              </a:prstGeom>
              <a:blipFill>
                <a:blip r:embed="rId3"/>
                <a:stretch>
                  <a:fillRect l="-600" t="-609" r="-600" b="-1218"/>
                </a:stretch>
              </a:blipFill>
            </p:spPr>
            <p:txBody>
              <a:bodyPr/>
              <a:lstStyle/>
              <a:p>
                <a:r>
                  <a:rPr lang="en-US">
                    <a:noFill/>
                  </a:rPr>
                  <a:t> </a:t>
                </a:r>
              </a:p>
            </p:txBody>
          </p:sp>
        </mc:Fallback>
      </mc:AlternateContent>
    </p:spTree>
    <p:extLst>
      <p:ext uri="{BB962C8B-B14F-4D97-AF65-F5344CB8AC3E}">
        <p14:creationId xmlns:p14="http://schemas.microsoft.com/office/powerpoint/2010/main" val="243103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5" name="Рисунок 4"/>
          <p:cNvPicPr>
            <a:picLocks noChangeAspect="1"/>
          </p:cNvPicPr>
          <p:nvPr/>
        </p:nvPicPr>
        <p:blipFill rotWithShape="1">
          <a:blip r:embed="rId3"/>
          <a:srcRect t="2347"/>
          <a:stretch/>
        </p:blipFill>
        <p:spPr>
          <a:xfrm>
            <a:off x="1141111" y="0"/>
            <a:ext cx="6703081" cy="5143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Прямоугольник 1"/>
          <p:cNvSpPr/>
          <p:nvPr/>
        </p:nvSpPr>
        <p:spPr>
          <a:xfrm>
            <a:off x="0" y="0"/>
            <a:ext cx="9144000" cy="2062103"/>
          </a:xfrm>
          <a:prstGeom prst="rect">
            <a:avLst/>
          </a:prstGeom>
        </p:spPr>
        <p:txBody>
          <a:bodyPr wrap="square">
            <a:spAutoFit/>
          </a:bodyPr>
          <a:lstStyle/>
          <a:p>
            <a:pPr algn="just"/>
            <a:r>
              <a:rPr lang="ru-RU"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Обратное</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распространение</a:t>
            </a:r>
            <a:r>
              <a:rPr lang="en-US" sz="1600" dirty="0" smtClean="0">
                <a:latin typeface="Times New Roman" panose="02020603050405020304" pitchFamily="18" charset="0"/>
                <a:cs typeface="Times New Roman" panose="02020603050405020304" pitchFamily="18" charset="0"/>
              </a:rPr>
              <a:t> - </a:t>
            </a:r>
            <a:r>
              <a:rPr lang="en-US" sz="1600" dirty="0" err="1" smtClean="0">
                <a:latin typeface="Times New Roman" panose="02020603050405020304" pitchFamily="18" charset="0"/>
                <a:cs typeface="Times New Roman" panose="02020603050405020304" pitchFamily="18" charset="0"/>
              </a:rPr>
              <a:t>это</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оптимизационный</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алгоритм</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используемый</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для</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улучшения</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точности</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искусственных</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нейронных</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сетей</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Он</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является</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важной</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составляющей</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процесса</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оптимизации</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градиентного</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спуска</a:t>
            </a:r>
            <a:r>
              <a:rPr lang="en-US" sz="1600" dirty="0" smtClean="0">
                <a:latin typeface="Times New Roman" panose="02020603050405020304" pitchFamily="18" charset="0"/>
                <a:cs typeface="Times New Roman" panose="02020603050405020304" pitchFamily="18" charset="0"/>
              </a:rPr>
              <a:t>.</a:t>
            </a:r>
          </a:p>
          <a:p>
            <a:pPr algn="just"/>
            <a:endParaRPr lang="ru-RU" sz="1600" dirty="0" smtClean="0">
              <a:latin typeface="Times New Roman" panose="02020603050405020304" pitchFamily="18" charset="0"/>
              <a:cs typeface="Times New Roman" panose="02020603050405020304" pitchFamily="18" charset="0"/>
            </a:endParaRPr>
          </a:p>
          <a:p>
            <a:pPr algn="ctr"/>
            <a:r>
              <a:rPr lang="en-US" sz="1600" b="1" dirty="0" err="1" smtClean="0">
                <a:latin typeface="Times New Roman" panose="02020603050405020304" pitchFamily="18" charset="0"/>
                <a:cs typeface="Times New Roman" panose="02020603050405020304" pitchFamily="18" charset="0"/>
              </a:rPr>
              <a:t>Компоненты</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глубокой</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нейронной</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сети</a:t>
            </a:r>
            <a:endParaRPr lang="en-US" sz="1600" b="1" dirty="0" smtClean="0">
              <a:latin typeface="Times New Roman" panose="02020603050405020304" pitchFamily="18" charset="0"/>
              <a:cs typeface="Times New Roman" panose="02020603050405020304" pitchFamily="18" charset="0"/>
            </a:endParaRPr>
          </a:p>
          <a:p>
            <a:pPr algn="just"/>
            <a:r>
              <a:rPr lang="ru-RU"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Прежде</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чем</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погрузиться</a:t>
            </a:r>
            <a:r>
              <a:rPr lang="en-US" sz="1600" dirty="0" smtClean="0">
                <a:latin typeface="Times New Roman" panose="02020603050405020304" pitchFamily="18" charset="0"/>
                <a:cs typeface="Times New Roman" panose="02020603050405020304" pitchFamily="18" charset="0"/>
              </a:rPr>
              <a:t> в </a:t>
            </a:r>
            <a:r>
              <a:rPr lang="en-US" sz="1600" dirty="0" err="1" smtClean="0">
                <a:latin typeface="Times New Roman" panose="02020603050405020304" pitchFamily="18" charset="0"/>
                <a:cs typeface="Times New Roman" panose="02020603050405020304" pitchFamily="18" charset="0"/>
              </a:rPr>
              <a:t>математику</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обратного</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распространения</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ошибки</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мы</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должны</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понимать</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компоненты</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глубоких</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нейронных</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сетей</a:t>
            </a:r>
            <a:r>
              <a:rPr lang="en-US" sz="1600" dirty="0" smtClean="0">
                <a:latin typeface="Times New Roman" panose="02020603050405020304" pitchFamily="18" charset="0"/>
                <a:cs typeface="Times New Roman" panose="02020603050405020304" pitchFamily="18" charset="0"/>
              </a:rPr>
              <a:t>. В </a:t>
            </a:r>
            <a:r>
              <a:rPr lang="en-US" sz="1600" dirty="0" err="1" smtClean="0">
                <a:latin typeface="Times New Roman" panose="02020603050405020304" pitchFamily="18" charset="0"/>
                <a:cs typeface="Times New Roman" panose="02020603050405020304" pitchFamily="18" charset="0"/>
              </a:rPr>
              <a:t>следующем</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примере</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мы</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предоставляем</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несколько</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обозначений</a:t>
            </a:r>
            <a:r>
              <a:rPr lang="en-US" sz="1600" dirty="0" smtClean="0">
                <a:latin typeface="Times New Roman" panose="02020603050405020304" pitchFamily="18" charset="0"/>
                <a:cs typeface="Times New Roman" panose="02020603050405020304" pitchFamily="18" charset="0"/>
              </a:rPr>
              <a:t> в </a:t>
            </a:r>
            <a:r>
              <a:rPr lang="en-US" sz="1600" dirty="0" err="1" smtClean="0">
                <a:latin typeface="Times New Roman" panose="02020603050405020304" pitchFamily="18" charset="0"/>
                <a:cs typeface="Times New Roman" panose="02020603050405020304" pitchFamily="18" charset="0"/>
              </a:rPr>
              <a:t>вычислениях</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ниже</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pic>
        <p:nvPicPr>
          <p:cNvPr id="4" name="Рисунок 3"/>
          <p:cNvPicPr>
            <a:picLocks noChangeAspect="1"/>
          </p:cNvPicPr>
          <p:nvPr/>
        </p:nvPicPr>
        <p:blipFill>
          <a:blip r:embed="rId3"/>
          <a:stretch>
            <a:fillRect/>
          </a:stretch>
        </p:blipFill>
        <p:spPr>
          <a:xfrm>
            <a:off x="476726" y="2187390"/>
            <a:ext cx="8190547" cy="2956110"/>
          </a:xfrm>
          <a:prstGeom prst="rect">
            <a:avLst/>
          </a:prstGeom>
        </p:spPr>
      </p:pic>
    </p:spTree>
    <p:extLst>
      <p:ext uri="{BB962C8B-B14F-4D97-AF65-F5344CB8AC3E}">
        <p14:creationId xmlns:p14="http://schemas.microsoft.com/office/powerpoint/2010/main" val="2746162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3" name="Прямоугольник 2"/>
          <p:cNvSpPr/>
          <p:nvPr/>
        </p:nvSpPr>
        <p:spPr>
          <a:xfrm>
            <a:off x="0" y="0"/>
            <a:ext cx="9144000" cy="4801314"/>
          </a:xfrm>
          <a:prstGeom prst="rect">
            <a:avLst/>
          </a:prstGeom>
        </p:spPr>
        <p:txBody>
          <a:bodyPr wrap="square">
            <a:spAutoFit/>
          </a:bodyPr>
          <a:lstStyle/>
          <a:p>
            <a:pPr algn="just"/>
            <a:r>
              <a:rPr lang="ru-RU" sz="1800" dirty="0" smtClean="0">
                <a:latin typeface="Times New Roman" panose="02020603050405020304" pitchFamily="18" charset="0"/>
                <a:cs typeface="Times New Roman" panose="02020603050405020304" pitchFamily="18" charset="0"/>
              </a:rPr>
              <a:t>	Функция </a:t>
            </a:r>
            <a:r>
              <a:rPr lang="ru-RU" sz="1800" dirty="0">
                <a:latin typeface="Times New Roman" panose="02020603050405020304" pitchFamily="18" charset="0"/>
                <a:cs typeface="Times New Roman" panose="02020603050405020304" pitchFamily="18" charset="0"/>
              </a:rPr>
              <a:t>стоимости (</a:t>
            </a:r>
            <a:r>
              <a:rPr lang="ru-RU" sz="1800" dirty="0" err="1">
                <a:latin typeface="Times New Roman" panose="02020603050405020304" pitchFamily="18" charset="0"/>
                <a:cs typeface="Times New Roman" panose="02020603050405020304" pitchFamily="18" charset="0"/>
              </a:rPr>
              <a:t>cost</a:t>
            </a:r>
            <a:r>
              <a:rPr lang="ru-RU" sz="1800" dirty="0">
                <a:latin typeface="Times New Roman" panose="02020603050405020304" pitchFamily="18" charset="0"/>
                <a:cs typeface="Times New Roman" panose="02020603050405020304" pitchFamily="18" charset="0"/>
              </a:rPr>
              <a:t> </a:t>
            </a:r>
            <a:r>
              <a:rPr lang="ru-RU" sz="1800" dirty="0" err="1">
                <a:latin typeface="Times New Roman" panose="02020603050405020304" pitchFamily="18" charset="0"/>
                <a:cs typeface="Times New Roman" panose="02020603050405020304" pitchFamily="18" charset="0"/>
              </a:rPr>
              <a:t>function</a:t>
            </a:r>
            <a:r>
              <a:rPr lang="ru-RU" sz="1800" dirty="0">
                <a:latin typeface="Times New Roman" panose="02020603050405020304" pitchFamily="18" charset="0"/>
                <a:cs typeface="Times New Roman" panose="02020603050405020304" pitchFamily="18" charset="0"/>
              </a:rPr>
              <a:t>) - это функция, которая измеряет ошибку или расхождение между предсказанными значениями и фактическими значениями в задаче машинного обучения. Она является ключевым компонентом в процессе оптимизации модели. Выбор функции стоимости зависит от типа задачи машинного обучения и целевой переменной.</a:t>
            </a:r>
          </a:p>
          <a:p>
            <a:pPr algn="just"/>
            <a:r>
              <a:rPr lang="ru-RU" sz="1800" dirty="0" smtClean="0">
                <a:latin typeface="Times New Roman" panose="02020603050405020304" pitchFamily="18" charset="0"/>
                <a:cs typeface="Times New Roman" panose="02020603050405020304" pitchFamily="18" charset="0"/>
              </a:rPr>
              <a:t>	Например</a:t>
            </a:r>
            <a:r>
              <a:rPr lang="ru-RU" sz="1800" dirty="0">
                <a:latin typeface="Times New Roman" panose="02020603050405020304" pitchFamily="18" charset="0"/>
                <a:cs typeface="Times New Roman" panose="02020603050405020304" pitchFamily="18" charset="0"/>
              </a:rPr>
              <a:t>, в задачах регрессии, где целью является предсказание непрерывного значения, часто используется среднеквадратичная ошибка (</a:t>
            </a:r>
            <a:r>
              <a:rPr lang="ru-RU" sz="1800" dirty="0" err="1">
                <a:latin typeface="Times New Roman" panose="02020603050405020304" pitchFamily="18" charset="0"/>
                <a:cs typeface="Times New Roman" panose="02020603050405020304" pitchFamily="18" charset="0"/>
              </a:rPr>
              <a:t>mean</a:t>
            </a:r>
            <a:r>
              <a:rPr lang="ru-RU" sz="1800" dirty="0">
                <a:latin typeface="Times New Roman" panose="02020603050405020304" pitchFamily="18" charset="0"/>
                <a:cs typeface="Times New Roman" panose="02020603050405020304" pitchFamily="18" charset="0"/>
              </a:rPr>
              <a:t> </a:t>
            </a:r>
            <a:r>
              <a:rPr lang="ru-RU" sz="1800" dirty="0" err="1">
                <a:latin typeface="Times New Roman" panose="02020603050405020304" pitchFamily="18" charset="0"/>
                <a:cs typeface="Times New Roman" panose="02020603050405020304" pitchFamily="18" charset="0"/>
              </a:rPr>
              <a:t>squared</a:t>
            </a:r>
            <a:r>
              <a:rPr lang="ru-RU" sz="1800" dirty="0">
                <a:latin typeface="Times New Roman" panose="02020603050405020304" pitchFamily="18" charset="0"/>
                <a:cs typeface="Times New Roman" panose="02020603050405020304" pitchFamily="18" charset="0"/>
              </a:rPr>
              <a:t> </a:t>
            </a:r>
            <a:r>
              <a:rPr lang="ru-RU" sz="1800" dirty="0" err="1">
                <a:latin typeface="Times New Roman" panose="02020603050405020304" pitchFamily="18" charset="0"/>
                <a:cs typeface="Times New Roman" panose="02020603050405020304" pitchFamily="18" charset="0"/>
              </a:rPr>
              <a:t>error</a:t>
            </a:r>
            <a:r>
              <a:rPr lang="ru-RU" sz="1800" dirty="0">
                <a:latin typeface="Times New Roman" panose="02020603050405020304" pitchFamily="18" charset="0"/>
                <a:cs typeface="Times New Roman" panose="02020603050405020304" pitchFamily="18" charset="0"/>
              </a:rPr>
              <a:t>, MSE) или средняя абсолютная ошибка (</a:t>
            </a:r>
            <a:r>
              <a:rPr lang="ru-RU" sz="1800" dirty="0" err="1">
                <a:latin typeface="Times New Roman" panose="02020603050405020304" pitchFamily="18" charset="0"/>
                <a:cs typeface="Times New Roman" panose="02020603050405020304" pitchFamily="18" charset="0"/>
              </a:rPr>
              <a:t>mean</a:t>
            </a:r>
            <a:r>
              <a:rPr lang="ru-RU" sz="1800" dirty="0">
                <a:latin typeface="Times New Roman" panose="02020603050405020304" pitchFamily="18" charset="0"/>
                <a:cs typeface="Times New Roman" panose="02020603050405020304" pitchFamily="18" charset="0"/>
              </a:rPr>
              <a:t> </a:t>
            </a:r>
            <a:r>
              <a:rPr lang="ru-RU" sz="1800" dirty="0" err="1">
                <a:latin typeface="Times New Roman" panose="02020603050405020304" pitchFamily="18" charset="0"/>
                <a:cs typeface="Times New Roman" panose="02020603050405020304" pitchFamily="18" charset="0"/>
              </a:rPr>
              <a:t>absolute</a:t>
            </a:r>
            <a:r>
              <a:rPr lang="ru-RU" sz="1800" dirty="0">
                <a:latin typeface="Times New Roman" panose="02020603050405020304" pitchFamily="18" charset="0"/>
                <a:cs typeface="Times New Roman" panose="02020603050405020304" pitchFamily="18" charset="0"/>
              </a:rPr>
              <a:t> </a:t>
            </a:r>
            <a:r>
              <a:rPr lang="ru-RU" sz="1800" dirty="0" err="1">
                <a:latin typeface="Times New Roman" panose="02020603050405020304" pitchFamily="18" charset="0"/>
                <a:cs typeface="Times New Roman" panose="02020603050405020304" pitchFamily="18" charset="0"/>
              </a:rPr>
              <a:t>error</a:t>
            </a:r>
            <a:r>
              <a:rPr lang="ru-RU" sz="1800" dirty="0">
                <a:latin typeface="Times New Roman" panose="02020603050405020304" pitchFamily="18" charset="0"/>
                <a:cs typeface="Times New Roman" panose="02020603050405020304" pitchFamily="18" charset="0"/>
              </a:rPr>
              <a:t>, MAE). В задачах классификации, где целью является предсказание категории или метки, часто используется перекрестная энтропия (</a:t>
            </a:r>
            <a:r>
              <a:rPr lang="ru-RU" sz="1800" dirty="0" err="1">
                <a:latin typeface="Times New Roman" panose="02020603050405020304" pitchFamily="18" charset="0"/>
                <a:cs typeface="Times New Roman" panose="02020603050405020304" pitchFamily="18" charset="0"/>
              </a:rPr>
              <a:t>cross-entropy</a:t>
            </a:r>
            <a:r>
              <a:rPr lang="ru-RU" sz="1800" dirty="0">
                <a:latin typeface="Times New Roman" panose="02020603050405020304" pitchFamily="18" charset="0"/>
                <a:cs typeface="Times New Roman" panose="02020603050405020304" pitchFamily="18" charset="0"/>
              </a:rPr>
              <a:t>) или логистическая функция потерь (</a:t>
            </a:r>
            <a:r>
              <a:rPr lang="ru-RU" sz="1800" dirty="0" err="1">
                <a:latin typeface="Times New Roman" panose="02020603050405020304" pitchFamily="18" charset="0"/>
                <a:cs typeface="Times New Roman" panose="02020603050405020304" pitchFamily="18" charset="0"/>
              </a:rPr>
              <a:t>logistic</a:t>
            </a:r>
            <a:r>
              <a:rPr lang="ru-RU" sz="1800" dirty="0">
                <a:latin typeface="Times New Roman" panose="02020603050405020304" pitchFamily="18" charset="0"/>
                <a:cs typeface="Times New Roman" panose="02020603050405020304" pitchFamily="18" charset="0"/>
              </a:rPr>
              <a:t> </a:t>
            </a:r>
            <a:r>
              <a:rPr lang="ru-RU" sz="1800" dirty="0" err="1">
                <a:latin typeface="Times New Roman" panose="02020603050405020304" pitchFamily="18" charset="0"/>
                <a:cs typeface="Times New Roman" panose="02020603050405020304" pitchFamily="18" charset="0"/>
              </a:rPr>
              <a:t>loss</a:t>
            </a:r>
            <a:r>
              <a:rPr lang="ru-RU" sz="1800" dirty="0">
                <a:latin typeface="Times New Roman" panose="02020603050405020304" pitchFamily="18" charset="0"/>
                <a:cs typeface="Times New Roman" panose="02020603050405020304" pitchFamily="18" charset="0"/>
              </a:rPr>
              <a:t>).</a:t>
            </a:r>
          </a:p>
          <a:p>
            <a:pPr algn="just"/>
            <a:r>
              <a:rPr lang="ru-RU" sz="1800" dirty="0" smtClean="0">
                <a:latin typeface="Times New Roman" panose="02020603050405020304" pitchFamily="18" charset="0"/>
                <a:cs typeface="Times New Roman" panose="02020603050405020304" pitchFamily="18" charset="0"/>
              </a:rPr>
              <a:t>	Функция </a:t>
            </a:r>
            <a:r>
              <a:rPr lang="ru-RU" sz="1800" dirty="0">
                <a:latin typeface="Times New Roman" panose="02020603050405020304" pitchFamily="18" charset="0"/>
                <a:cs typeface="Times New Roman" panose="02020603050405020304" pitchFamily="18" charset="0"/>
              </a:rPr>
              <a:t>стоимости зависит от всех весов и смещений (</a:t>
            </a:r>
            <a:r>
              <a:rPr lang="ru-RU" sz="1800" dirty="0" err="1">
                <a:latin typeface="Times New Roman" panose="02020603050405020304" pitchFamily="18" charset="0"/>
                <a:cs typeface="Times New Roman" panose="02020603050405020304" pitchFamily="18" charset="0"/>
              </a:rPr>
              <a:t>bias</a:t>
            </a:r>
            <a:r>
              <a:rPr lang="ru-RU" sz="1800" dirty="0">
                <a:latin typeface="Times New Roman" panose="02020603050405020304" pitchFamily="18" charset="0"/>
                <a:cs typeface="Times New Roman" panose="02020603050405020304" pitchFamily="18" charset="0"/>
              </a:rPr>
              <a:t>) модели. В процессе обучения модели, значения весов и смещений настраиваются путем минимизации функции стоимости. При изменении весов и смещений, изменяется также значение функции стоимости, что позволяет определить направление изменений для достижения минимума функции стоимости. Оптимизация функции стоимости выполняется путем настройки параметров модели с использованием методов оптимизации, таких как градиентный спуск (</a:t>
            </a:r>
            <a:r>
              <a:rPr lang="ru-RU" sz="1800" dirty="0" err="1">
                <a:latin typeface="Times New Roman" panose="02020603050405020304" pitchFamily="18" charset="0"/>
                <a:cs typeface="Times New Roman" panose="02020603050405020304" pitchFamily="18" charset="0"/>
              </a:rPr>
              <a:t>gradient</a:t>
            </a:r>
            <a:r>
              <a:rPr lang="ru-RU" sz="1800" dirty="0">
                <a:latin typeface="Times New Roman" panose="02020603050405020304" pitchFamily="18" charset="0"/>
                <a:cs typeface="Times New Roman" panose="02020603050405020304" pitchFamily="18" charset="0"/>
              </a:rPr>
              <a:t> </a:t>
            </a:r>
            <a:r>
              <a:rPr lang="ru-RU" sz="1800" dirty="0" err="1">
                <a:latin typeface="Times New Roman" panose="02020603050405020304" pitchFamily="18" charset="0"/>
                <a:cs typeface="Times New Roman" panose="02020603050405020304" pitchFamily="18" charset="0"/>
              </a:rPr>
              <a:t>descent</a:t>
            </a:r>
            <a:r>
              <a:rPr lang="ru-RU"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1711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1"/>
              <p:cNvSpPr/>
              <p:nvPr/>
            </p:nvSpPr>
            <p:spPr>
              <a:xfrm>
                <a:off x="0" y="0"/>
                <a:ext cx="8607479" cy="5092613"/>
              </a:xfrm>
              <a:prstGeom prst="rect">
                <a:avLst/>
              </a:prstGeom>
            </p:spPr>
            <p:txBody>
              <a:bodyPr wrap="square">
                <a:spAutoFit/>
              </a:bodyPr>
              <a:lstStyle/>
              <a:p>
                <a:pPr algn="just"/>
                <a:r>
                  <a:rPr lang="ru-RU" sz="1600" dirty="0" smtClean="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Наша задача заключается в минимизации функции стоимости.</a:t>
                </a:r>
              </a:p>
              <a:p>
                <a:pPr algn="just"/>
                <a:r>
                  <a:rPr lang="ru-RU" sz="1600" dirty="0" smtClean="0">
                    <a:latin typeface="Times New Roman" panose="02020603050405020304" pitchFamily="18" charset="0"/>
                    <a:cs typeface="Times New Roman" panose="02020603050405020304" pitchFamily="18" charset="0"/>
                  </a:rPr>
                  <a:t>	Теперь </a:t>
                </a:r>
                <a:r>
                  <a:rPr lang="ru-RU" sz="1600" dirty="0">
                    <a:latin typeface="Times New Roman" panose="02020603050405020304" pitchFamily="18" charset="0"/>
                    <a:cs typeface="Times New Roman" panose="02020603050405020304" pitchFamily="18" charset="0"/>
                  </a:rPr>
                  <a:t>мы можем представить функцию потерь как </a:t>
                </a:r>
                <a:r>
                  <a:rPr lang="ru-RU" sz="1600" dirty="0" err="1">
                    <a:latin typeface="Times New Roman" panose="02020603050405020304" pitchFamily="18" charset="0"/>
                    <a:cs typeface="Times New Roman" panose="02020603050405020304" pitchFamily="18" charset="0"/>
                  </a:rPr>
                  <a:t>многопеременную</a:t>
                </a:r>
                <a:r>
                  <a:rPr lang="ru-RU" sz="1600" dirty="0">
                    <a:latin typeface="Times New Roman" panose="02020603050405020304" pitchFamily="18" charset="0"/>
                    <a:cs typeface="Times New Roman" panose="02020603050405020304" pitchFamily="18" charset="0"/>
                  </a:rPr>
                  <a:t> функцию</a:t>
                </a:r>
                <a:r>
                  <a:rPr lang="ru-RU" sz="1600" dirty="0" smtClean="0">
                    <a:latin typeface="Times New Roman" panose="02020603050405020304" pitchFamily="18" charset="0"/>
                    <a:cs typeface="Times New Roman" panose="02020603050405020304" pitchFamily="18" charset="0"/>
                  </a:rPr>
                  <a:t>.</a:t>
                </a:r>
              </a:p>
              <a:p>
                <a:pPr algn="just"/>
                <a:endParaRPr lang="ru-RU" sz="1600" dirty="0" smtClean="0">
                  <a:latin typeface="Times New Roman" panose="02020603050405020304" pitchFamily="18" charset="0"/>
                  <a:cs typeface="Times New Roman" panose="02020603050405020304" pitchFamily="18" charset="0"/>
                </a:endParaRPr>
              </a:p>
              <a:p>
                <a:pPr algn="ctr"/>
                <a:r>
                  <a:rPr lang="en-US" sz="1600" b="1" dirty="0" smtClean="0"/>
                  <a:t>C</a:t>
                </a:r>
                <a14:m>
                  <m:oMath xmlns:m="http://schemas.openxmlformats.org/officeDocument/2006/math">
                    <m:d>
                      <m:dPr>
                        <m:ctrlPr>
                          <a:rPr lang="en-US" sz="1600" b="1" i="1">
                            <a:latin typeface="Cambria Math" panose="02040503050406030204" pitchFamily="18" charset="0"/>
                          </a:rPr>
                        </m:ctrlPr>
                      </m:dPr>
                      <m:e>
                        <m:sSubSup>
                          <m:sSubSupPr>
                            <m:ctrlPr>
                              <a:rPr lang="en-US" sz="1600" b="1" i="1">
                                <a:latin typeface="Cambria Math" panose="02040503050406030204" pitchFamily="18" charset="0"/>
                              </a:rPr>
                            </m:ctrlPr>
                          </m:sSubSupPr>
                          <m:e>
                            <m:r>
                              <a:rPr lang="en-US" sz="1600" b="1" i="1">
                                <a:latin typeface="Cambria Math" panose="02040503050406030204" pitchFamily="18" charset="0"/>
                              </a:rPr>
                              <m:t>𝑾</m:t>
                            </m:r>
                          </m:e>
                          <m:sub>
                            <m:r>
                              <a:rPr lang="en-US" sz="1600" b="1" i="1">
                                <a:latin typeface="Cambria Math" panose="02040503050406030204" pitchFamily="18" charset="0"/>
                              </a:rPr>
                              <m:t>𝟎𝟎</m:t>
                            </m:r>
                          </m:sub>
                          <m:sup>
                            <m:r>
                              <a:rPr lang="en-US" sz="1600" b="1" i="1">
                                <a:latin typeface="Cambria Math" panose="02040503050406030204" pitchFamily="18" charset="0"/>
                              </a:rPr>
                              <m:t>𝟏</m:t>
                            </m:r>
                          </m:sup>
                        </m:sSubSup>
                        <m:r>
                          <a:rPr lang="en-US" sz="1600" b="1">
                            <a:latin typeface="Cambria Math" panose="020405030504060302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rPr>
                              <m:t>𝑾</m:t>
                            </m:r>
                          </m:e>
                          <m:sub>
                            <m:r>
                              <a:rPr lang="en-US" sz="1600" b="1" i="1">
                                <a:latin typeface="Cambria Math" panose="02040503050406030204" pitchFamily="18" charset="0"/>
                              </a:rPr>
                              <m:t>𝟎𝟏</m:t>
                            </m:r>
                          </m:sub>
                          <m:sup>
                            <m:r>
                              <a:rPr lang="en-US" sz="1600" b="1" i="1">
                                <a:latin typeface="Cambria Math" panose="02040503050406030204" pitchFamily="18" charset="0"/>
                              </a:rPr>
                              <m:t>𝟏</m:t>
                            </m:r>
                          </m:sup>
                        </m:sSubSup>
                        <m:r>
                          <a:rPr lang="en-US" sz="1600" b="1">
                            <a:latin typeface="Cambria Math" panose="02040503050406030204" pitchFamily="18" charset="0"/>
                          </a:rPr>
                          <m:t>, </m:t>
                        </m:r>
                        <m:sSubSup>
                          <m:sSubSupPr>
                            <m:ctrlPr>
                              <a:rPr lang="en-US" sz="1600" b="1" i="1">
                                <a:latin typeface="Cambria Math" panose="02040503050406030204" pitchFamily="18" charset="0"/>
                              </a:rPr>
                            </m:ctrlPr>
                          </m:sSubSupPr>
                          <m:e>
                            <m:r>
                              <a:rPr lang="en-US" sz="1600" b="1" i="1">
                                <a:latin typeface="Cambria Math" panose="02040503050406030204" pitchFamily="18" charset="0"/>
                              </a:rPr>
                              <m:t>𝑾</m:t>
                            </m:r>
                          </m:e>
                          <m:sub>
                            <m:r>
                              <a:rPr lang="en-US" sz="1600" b="1" i="1">
                                <a:latin typeface="Cambria Math" panose="02040503050406030204" pitchFamily="18" charset="0"/>
                              </a:rPr>
                              <m:t>𝟏𝟎</m:t>
                            </m:r>
                          </m:sub>
                          <m:sup>
                            <m:r>
                              <a:rPr lang="en-US" sz="1600" b="1" i="1">
                                <a:latin typeface="Cambria Math" panose="02040503050406030204" pitchFamily="18" charset="0"/>
                              </a:rPr>
                              <m:t>𝟏</m:t>
                            </m:r>
                          </m:sup>
                        </m:sSubSup>
                        <m:r>
                          <a:rPr lang="en-US" sz="1600" b="1">
                            <a:latin typeface="Cambria Math" panose="020405030504060302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rPr>
                              <m:t>𝑾</m:t>
                            </m:r>
                          </m:e>
                          <m:sub>
                            <m:r>
                              <a:rPr lang="en-US" sz="1600" b="1" i="1">
                                <a:latin typeface="Cambria Math" panose="02040503050406030204" pitchFamily="18" charset="0"/>
                              </a:rPr>
                              <m:t>𝟏𝟏</m:t>
                            </m:r>
                          </m:sub>
                          <m:sup>
                            <m:r>
                              <a:rPr lang="en-US" sz="1600" b="1" i="1">
                                <a:latin typeface="Cambria Math" panose="02040503050406030204" pitchFamily="18" charset="0"/>
                              </a:rPr>
                              <m:t>𝟏</m:t>
                            </m:r>
                          </m:sup>
                        </m:sSubSup>
                        <m:r>
                          <a:rPr lang="en-US" sz="1600" b="1">
                            <a:latin typeface="Cambria Math" panose="02040503050406030204" pitchFamily="18" charset="0"/>
                          </a:rPr>
                          <m:t>, </m:t>
                        </m:r>
                        <m:sSubSup>
                          <m:sSubSupPr>
                            <m:ctrlPr>
                              <a:rPr lang="en-US" sz="1600" b="1" i="1">
                                <a:latin typeface="Cambria Math" panose="02040503050406030204" pitchFamily="18" charset="0"/>
                              </a:rPr>
                            </m:ctrlPr>
                          </m:sSubSupPr>
                          <m:e>
                            <m:r>
                              <a:rPr lang="en-US" sz="1600" b="1" i="1">
                                <a:latin typeface="Cambria Math" panose="02040503050406030204" pitchFamily="18" charset="0"/>
                              </a:rPr>
                              <m:t>𝑾</m:t>
                            </m:r>
                          </m:e>
                          <m:sub>
                            <m:r>
                              <a:rPr lang="en-US" sz="1600" b="1" i="1">
                                <a:latin typeface="Cambria Math" panose="02040503050406030204" pitchFamily="18" charset="0"/>
                              </a:rPr>
                              <m:t>𝟐𝟎</m:t>
                            </m:r>
                          </m:sub>
                          <m:sup>
                            <m:r>
                              <a:rPr lang="en-US" sz="1600" b="1" i="1">
                                <a:latin typeface="Cambria Math" panose="02040503050406030204" pitchFamily="18" charset="0"/>
                              </a:rPr>
                              <m:t>𝟏</m:t>
                            </m:r>
                          </m:sup>
                        </m:sSubSup>
                        <m:r>
                          <a:rPr lang="en-US" sz="1600" b="1">
                            <a:latin typeface="Cambria Math" panose="020405030504060302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rPr>
                              <m:t>𝑾</m:t>
                            </m:r>
                          </m:e>
                          <m:sub>
                            <m:r>
                              <a:rPr lang="en-US" sz="1600" b="1" i="1">
                                <a:latin typeface="Cambria Math" panose="02040503050406030204" pitchFamily="18" charset="0"/>
                              </a:rPr>
                              <m:t>𝟐𝟏</m:t>
                            </m:r>
                          </m:sub>
                          <m:sup>
                            <m:r>
                              <a:rPr lang="en-US" sz="1600" b="1" i="1">
                                <a:latin typeface="Cambria Math" panose="02040503050406030204" pitchFamily="18" charset="0"/>
                              </a:rPr>
                              <m:t>𝟏</m:t>
                            </m:r>
                          </m:sup>
                        </m:sSubSup>
                        <m:r>
                          <a:rPr lang="en-US" sz="1600" b="1">
                            <a:latin typeface="Cambria Math" panose="02040503050406030204" pitchFamily="18" charset="0"/>
                          </a:rPr>
                          <m:t>, </m:t>
                        </m:r>
                        <m:sSubSup>
                          <m:sSubSupPr>
                            <m:ctrlPr>
                              <a:rPr lang="en-US" sz="1600" b="1" i="1">
                                <a:latin typeface="Cambria Math" panose="02040503050406030204" pitchFamily="18" charset="0"/>
                              </a:rPr>
                            </m:ctrlPr>
                          </m:sSubSupPr>
                          <m:e>
                            <m:r>
                              <a:rPr lang="en-US" sz="1600" b="1" i="1">
                                <a:latin typeface="Cambria Math" panose="02040503050406030204" pitchFamily="18" charset="0"/>
                              </a:rPr>
                              <m:t>𝑾</m:t>
                            </m:r>
                          </m:e>
                          <m:sub>
                            <m:r>
                              <a:rPr lang="en-US" sz="1600" b="1" i="1">
                                <a:latin typeface="Cambria Math" panose="02040503050406030204" pitchFamily="18" charset="0"/>
                              </a:rPr>
                              <m:t>𝟎𝟎</m:t>
                            </m:r>
                          </m:sub>
                          <m:sup>
                            <m:r>
                              <a:rPr lang="en-US" sz="1600" b="1" i="1">
                                <a:latin typeface="Cambria Math" panose="02040503050406030204" pitchFamily="18" charset="0"/>
                              </a:rPr>
                              <m:t>𝟐</m:t>
                            </m:r>
                          </m:sup>
                        </m:sSubSup>
                        <m:r>
                          <a:rPr lang="en-US" sz="1600" b="1">
                            <a:latin typeface="Cambria Math" panose="020405030504060302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rPr>
                              <m:t>𝑾</m:t>
                            </m:r>
                          </m:e>
                          <m:sub>
                            <m:r>
                              <a:rPr lang="en-US" sz="1600" b="1" i="1">
                                <a:latin typeface="Cambria Math" panose="02040503050406030204" pitchFamily="18" charset="0"/>
                              </a:rPr>
                              <m:t>𝟎𝟏</m:t>
                            </m:r>
                          </m:sub>
                          <m:sup>
                            <m:r>
                              <a:rPr lang="en-US" sz="1600" b="1" i="1">
                                <a:latin typeface="Cambria Math" panose="02040503050406030204" pitchFamily="18" charset="0"/>
                              </a:rPr>
                              <m:t>𝟐</m:t>
                            </m:r>
                          </m:sup>
                        </m:sSubSup>
                        <m:r>
                          <a:rPr lang="en-US" sz="1600" b="1">
                            <a:latin typeface="Cambria Math" panose="02040503050406030204" pitchFamily="18" charset="0"/>
                          </a:rPr>
                          <m:t>, </m:t>
                        </m:r>
                        <m:sSubSup>
                          <m:sSubSupPr>
                            <m:ctrlPr>
                              <a:rPr lang="en-US" sz="1600" b="1" i="1">
                                <a:latin typeface="Cambria Math" panose="02040503050406030204" pitchFamily="18" charset="0"/>
                              </a:rPr>
                            </m:ctrlPr>
                          </m:sSubSupPr>
                          <m:e>
                            <m:r>
                              <a:rPr lang="en-US" sz="1600" b="1" i="1">
                                <a:latin typeface="Cambria Math" panose="02040503050406030204" pitchFamily="18" charset="0"/>
                              </a:rPr>
                              <m:t>𝑾</m:t>
                            </m:r>
                          </m:e>
                          <m:sub>
                            <m:r>
                              <a:rPr lang="en-US" sz="1600" b="1" i="1">
                                <a:latin typeface="Cambria Math" panose="02040503050406030204" pitchFamily="18" charset="0"/>
                              </a:rPr>
                              <m:t>𝟎𝟐</m:t>
                            </m:r>
                          </m:sub>
                          <m:sup>
                            <m:r>
                              <a:rPr lang="en-US" sz="1600" b="1" i="1">
                                <a:latin typeface="Cambria Math" panose="02040503050406030204" pitchFamily="18" charset="0"/>
                              </a:rPr>
                              <m:t>𝟐</m:t>
                            </m:r>
                          </m:sup>
                        </m:sSubSup>
                        <m:r>
                          <a:rPr lang="en-US" sz="1600" b="1">
                            <a:latin typeface="Cambria Math" panose="020405030504060302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rPr>
                              <m:t>𝑾</m:t>
                            </m:r>
                          </m:e>
                          <m:sub>
                            <m:r>
                              <a:rPr lang="en-US" sz="1600" b="1" i="1">
                                <a:latin typeface="Cambria Math" panose="02040503050406030204" pitchFamily="18" charset="0"/>
                              </a:rPr>
                              <m:t>𝟏𝟎</m:t>
                            </m:r>
                          </m:sub>
                          <m:sup>
                            <m:r>
                              <a:rPr lang="en-US" sz="1600" b="1" i="1">
                                <a:latin typeface="Cambria Math" panose="02040503050406030204" pitchFamily="18" charset="0"/>
                              </a:rPr>
                              <m:t>𝟐</m:t>
                            </m:r>
                          </m:sup>
                        </m:sSubSup>
                        <m:r>
                          <a:rPr lang="en-US" sz="1600" b="1">
                            <a:latin typeface="Cambria Math" panose="02040503050406030204" pitchFamily="18" charset="0"/>
                          </a:rPr>
                          <m:t>, </m:t>
                        </m:r>
                        <m:sSubSup>
                          <m:sSubSupPr>
                            <m:ctrlPr>
                              <a:rPr lang="en-US" sz="1600" b="1" i="1">
                                <a:latin typeface="Cambria Math" panose="02040503050406030204" pitchFamily="18" charset="0"/>
                              </a:rPr>
                            </m:ctrlPr>
                          </m:sSubSupPr>
                          <m:e>
                            <m:r>
                              <a:rPr lang="en-US" sz="1600" b="1" i="1">
                                <a:latin typeface="Cambria Math" panose="02040503050406030204" pitchFamily="18" charset="0"/>
                              </a:rPr>
                              <m:t>𝑾</m:t>
                            </m:r>
                          </m:e>
                          <m:sub>
                            <m:r>
                              <a:rPr lang="en-US" sz="1600" b="1" i="1">
                                <a:latin typeface="Cambria Math" panose="02040503050406030204" pitchFamily="18" charset="0"/>
                              </a:rPr>
                              <m:t>𝟏𝟏</m:t>
                            </m:r>
                          </m:sub>
                          <m:sup>
                            <m:r>
                              <a:rPr lang="en-US" sz="1600" b="1" i="1">
                                <a:latin typeface="Cambria Math" panose="02040503050406030204" pitchFamily="18" charset="0"/>
                              </a:rPr>
                              <m:t>𝟐</m:t>
                            </m:r>
                          </m:sup>
                        </m:sSubSup>
                        <m:r>
                          <a:rPr lang="en-US" sz="1600" b="1">
                            <a:latin typeface="Cambria Math" panose="02040503050406030204" pitchFamily="18" charset="0"/>
                          </a:rPr>
                          <m:t>, </m:t>
                        </m:r>
                        <m:sSubSup>
                          <m:sSubSupPr>
                            <m:ctrlPr>
                              <a:rPr lang="en-US" sz="1600" b="1" i="1">
                                <a:latin typeface="Cambria Math" panose="02040503050406030204" pitchFamily="18" charset="0"/>
                              </a:rPr>
                            </m:ctrlPr>
                          </m:sSubSupPr>
                          <m:e>
                            <m:r>
                              <a:rPr lang="en-US" sz="1600" b="1" i="1">
                                <a:latin typeface="Cambria Math" panose="02040503050406030204" pitchFamily="18" charset="0"/>
                              </a:rPr>
                              <m:t>𝑾</m:t>
                            </m:r>
                          </m:e>
                          <m:sub>
                            <m:r>
                              <a:rPr lang="en-US" sz="1600" b="1" i="1">
                                <a:latin typeface="Cambria Math" panose="02040503050406030204" pitchFamily="18" charset="0"/>
                              </a:rPr>
                              <m:t>𝟏𝟐</m:t>
                            </m:r>
                          </m:sub>
                          <m:sup>
                            <m:r>
                              <a:rPr lang="en-US" sz="1600" b="1" i="1">
                                <a:latin typeface="Cambria Math" panose="02040503050406030204" pitchFamily="18" charset="0"/>
                              </a:rPr>
                              <m:t>𝟐</m:t>
                            </m:r>
                          </m:sup>
                        </m:sSubSup>
                        <m:r>
                          <a:rPr lang="en-US" sz="1600" b="1">
                            <a:latin typeface="Cambria Math" panose="02040503050406030204" pitchFamily="18" charset="0"/>
                          </a:rPr>
                          <m:t>, </m:t>
                        </m:r>
                        <m:sSubSup>
                          <m:sSubSupPr>
                            <m:ctrlPr>
                              <a:rPr lang="en-US" sz="1600" b="1" i="1">
                                <a:latin typeface="Cambria Math" panose="02040503050406030204" pitchFamily="18" charset="0"/>
                              </a:rPr>
                            </m:ctrlPr>
                          </m:sSubSupPr>
                          <m:e>
                            <m:r>
                              <a:rPr lang="en-US" sz="1600" b="1" i="1">
                                <a:latin typeface="Cambria Math" panose="02040503050406030204" pitchFamily="18" charset="0"/>
                              </a:rPr>
                              <m:t>𝒃</m:t>
                            </m:r>
                          </m:e>
                          <m:sub>
                            <m:r>
                              <a:rPr lang="en-US" sz="1600" b="1" i="1">
                                <a:latin typeface="Cambria Math" panose="02040503050406030204" pitchFamily="18" charset="0"/>
                              </a:rPr>
                              <m:t>𝟎</m:t>
                            </m:r>
                          </m:sub>
                          <m:sup>
                            <m:r>
                              <a:rPr lang="en-US" sz="1600" b="1" i="1">
                                <a:latin typeface="Cambria Math" panose="02040503050406030204" pitchFamily="18" charset="0"/>
                              </a:rPr>
                              <m:t>𝟏</m:t>
                            </m:r>
                          </m:sup>
                        </m:sSubSup>
                        <m:r>
                          <a:rPr lang="en-US" sz="1600" b="1">
                            <a:latin typeface="Cambria Math" panose="02040503050406030204" pitchFamily="18" charset="0"/>
                          </a:rPr>
                          <m:t>, </m:t>
                        </m:r>
                        <m:sSubSup>
                          <m:sSubSupPr>
                            <m:ctrlPr>
                              <a:rPr lang="en-US" sz="1600" b="1" i="1">
                                <a:latin typeface="Cambria Math" panose="02040503050406030204" pitchFamily="18" charset="0"/>
                              </a:rPr>
                            </m:ctrlPr>
                          </m:sSubSupPr>
                          <m:e>
                            <m:r>
                              <a:rPr lang="en-US" sz="1600" b="1" i="1">
                                <a:latin typeface="Cambria Math" panose="02040503050406030204" pitchFamily="18" charset="0"/>
                              </a:rPr>
                              <m:t>𝒃</m:t>
                            </m:r>
                          </m:e>
                          <m:sub>
                            <m:r>
                              <a:rPr lang="en-US" sz="1600" b="1" i="1">
                                <a:latin typeface="Cambria Math" panose="02040503050406030204" pitchFamily="18" charset="0"/>
                              </a:rPr>
                              <m:t>𝟏</m:t>
                            </m:r>
                          </m:sub>
                          <m:sup>
                            <m:r>
                              <a:rPr lang="en-US" sz="1600" b="1" i="1">
                                <a:latin typeface="Cambria Math" panose="02040503050406030204" pitchFamily="18" charset="0"/>
                              </a:rPr>
                              <m:t>𝟏</m:t>
                            </m:r>
                          </m:sup>
                        </m:sSubSup>
                        <m:r>
                          <a:rPr lang="en-US" sz="1600" b="1">
                            <a:latin typeface="Cambria Math" panose="02040503050406030204" pitchFamily="18" charset="0"/>
                          </a:rPr>
                          <m:t>, </m:t>
                        </m:r>
                        <m:sSubSup>
                          <m:sSubSupPr>
                            <m:ctrlPr>
                              <a:rPr lang="en-US" sz="1600" b="1" i="1">
                                <a:latin typeface="Cambria Math" panose="02040503050406030204" pitchFamily="18" charset="0"/>
                              </a:rPr>
                            </m:ctrlPr>
                          </m:sSubSupPr>
                          <m:e>
                            <m:r>
                              <a:rPr lang="en-US" sz="1600" b="1" i="1">
                                <a:latin typeface="Cambria Math" panose="02040503050406030204" pitchFamily="18" charset="0"/>
                              </a:rPr>
                              <m:t>𝒃</m:t>
                            </m:r>
                          </m:e>
                          <m:sub>
                            <m:r>
                              <a:rPr lang="en-US" sz="1600" b="1" i="1">
                                <a:latin typeface="Cambria Math" panose="02040503050406030204" pitchFamily="18" charset="0"/>
                              </a:rPr>
                              <m:t>𝟐</m:t>
                            </m:r>
                          </m:sub>
                          <m:sup>
                            <m:r>
                              <a:rPr lang="en-US" sz="1600" b="1" i="1">
                                <a:latin typeface="Cambria Math" panose="02040503050406030204" pitchFamily="18" charset="0"/>
                              </a:rPr>
                              <m:t>𝟏</m:t>
                            </m:r>
                          </m:sup>
                        </m:sSubSup>
                        <m:r>
                          <a:rPr lang="en-US" sz="1600" b="1">
                            <a:latin typeface="Cambria Math" panose="02040503050406030204" pitchFamily="18" charset="0"/>
                          </a:rPr>
                          <m:t>, </m:t>
                        </m:r>
                        <m:sSubSup>
                          <m:sSubSupPr>
                            <m:ctrlPr>
                              <a:rPr lang="en-US" sz="1600" b="1" i="1">
                                <a:latin typeface="Cambria Math" panose="02040503050406030204" pitchFamily="18" charset="0"/>
                              </a:rPr>
                            </m:ctrlPr>
                          </m:sSubSupPr>
                          <m:e>
                            <m:r>
                              <a:rPr lang="en-US" sz="1600" b="1" i="1">
                                <a:latin typeface="Cambria Math" panose="02040503050406030204" pitchFamily="18" charset="0"/>
                              </a:rPr>
                              <m:t>𝒃</m:t>
                            </m:r>
                          </m:e>
                          <m:sub>
                            <m:r>
                              <a:rPr lang="en-US" sz="1600" b="1" i="1">
                                <a:latin typeface="Cambria Math" panose="02040503050406030204" pitchFamily="18" charset="0"/>
                              </a:rPr>
                              <m:t>𝟎</m:t>
                            </m:r>
                          </m:sub>
                          <m:sup>
                            <m:r>
                              <a:rPr lang="en-US" sz="1600" b="1" i="1">
                                <a:latin typeface="Cambria Math" panose="02040503050406030204" pitchFamily="18" charset="0"/>
                              </a:rPr>
                              <m:t>𝟐</m:t>
                            </m:r>
                          </m:sup>
                        </m:sSubSup>
                        <m:r>
                          <a:rPr lang="en-US" sz="1600" b="1">
                            <a:latin typeface="Cambria Math" panose="020405030504060302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rPr>
                              <m:t>𝒃</m:t>
                            </m:r>
                          </m:e>
                          <m:sub>
                            <m:r>
                              <a:rPr lang="en-US" sz="1600" b="1" i="1">
                                <a:latin typeface="Cambria Math" panose="02040503050406030204" pitchFamily="18" charset="0"/>
                              </a:rPr>
                              <m:t>𝟏</m:t>
                            </m:r>
                          </m:sub>
                          <m:sup>
                            <m:r>
                              <a:rPr lang="en-US" sz="1600" b="1" i="1">
                                <a:latin typeface="Cambria Math" panose="02040503050406030204" pitchFamily="18" charset="0"/>
                              </a:rPr>
                              <m:t>𝟐</m:t>
                            </m:r>
                          </m:sup>
                        </m:sSubSup>
                      </m:e>
                    </m:d>
                  </m:oMath>
                </a14:m>
                <a:endParaRPr lang="en-US" sz="1600" b="1" dirty="0" smtClean="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ctr"/>
                <a:r>
                  <a:rPr lang="ru-RU" sz="1600" dirty="0" smtClean="0">
                    <a:latin typeface="Times New Roman" panose="02020603050405020304" pitchFamily="18" charset="0"/>
                    <a:cs typeface="Times New Roman" panose="02020603050405020304" pitchFamily="18" charset="0"/>
                  </a:rPr>
                  <a:t>	</a:t>
                </a:r>
                <a:r>
                  <a:rPr lang="ru-RU" sz="1600" b="1" dirty="0" smtClean="0">
                    <a:latin typeface="Times New Roman" panose="02020603050405020304" pitchFamily="18" charset="0"/>
                    <a:cs typeface="Times New Roman" panose="02020603050405020304" pitchFamily="18" charset="0"/>
                  </a:rPr>
                  <a:t>Обучение</a:t>
                </a:r>
                <a:r>
                  <a:rPr lang="ru-RU" sz="1600" b="1" dirty="0">
                    <a:latin typeface="Times New Roman" panose="02020603050405020304" pitchFamily="18" charset="0"/>
                    <a:cs typeface="Times New Roman" panose="02020603050405020304" pitchFamily="18" charset="0"/>
                  </a:rPr>
                  <a:t>: стохастический градиентный спуск</a:t>
                </a:r>
              </a:p>
              <a:p>
                <a:pPr algn="just"/>
                <a:r>
                  <a:rPr lang="en-US" sz="1600" dirty="0" smtClean="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Теперь </a:t>
                </a:r>
                <a:r>
                  <a:rPr lang="ru-RU" sz="1600" dirty="0">
                    <a:latin typeface="Times New Roman" panose="02020603050405020304" pitchFamily="18" charset="0"/>
                    <a:cs typeface="Times New Roman" panose="02020603050405020304" pitchFamily="18" charset="0"/>
                  </a:rPr>
                  <a:t>у нас есть все нужные инструменты для обучения нейронной сети! Мы используем алгоритм оптимизации под названием </a:t>
                </a:r>
                <a:r>
                  <a:rPr lang="ru-RU" sz="1600" b="1" dirty="0">
                    <a:latin typeface="Times New Roman" panose="02020603050405020304" pitchFamily="18" charset="0"/>
                    <a:cs typeface="Times New Roman" panose="02020603050405020304" pitchFamily="18" charset="0"/>
                  </a:rPr>
                  <a:t>стохастический градиентный спуск (</a:t>
                </a:r>
                <a:r>
                  <a:rPr lang="ru-RU" sz="1600" b="1" dirty="0" err="1">
                    <a:latin typeface="Times New Roman" panose="02020603050405020304" pitchFamily="18" charset="0"/>
                    <a:cs typeface="Times New Roman" panose="02020603050405020304" pitchFamily="18" charset="0"/>
                  </a:rPr>
                  <a:t>stochastic</a:t>
                </a:r>
                <a:r>
                  <a:rPr lang="ru-RU" sz="1600" b="1" dirty="0">
                    <a:latin typeface="Times New Roman" panose="02020603050405020304" pitchFamily="18" charset="0"/>
                    <a:cs typeface="Times New Roman" panose="02020603050405020304" pitchFamily="18" charset="0"/>
                  </a:rPr>
                  <a:t> </a:t>
                </a:r>
                <a:r>
                  <a:rPr lang="ru-RU" sz="1600" b="1" dirty="0" err="1">
                    <a:latin typeface="Times New Roman" panose="02020603050405020304" pitchFamily="18" charset="0"/>
                    <a:cs typeface="Times New Roman" panose="02020603050405020304" pitchFamily="18" charset="0"/>
                  </a:rPr>
                  <a:t>gradient</a:t>
                </a:r>
                <a:r>
                  <a:rPr lang="ru-RU" sz="1600" b="1" dirty="0">
                    <a:latin typeface="Times New Roman" panose="02020603050405020304" pitchFamily="18" charset="0"/>
                    <a:cs typeface="Times New Roman" panose="02020603050405020304" pitchFamily="18" charset="0"/>
                  </a:rPr>
                  <a:t> </a:t>
                </a:r>
                <a:r>
                  <a:rPr lang="ru-RU" sz="1600" b="1" dirty="0" err="1">
                    <a:latin typeface="Times New Roman" panose="02020603050405020304" pitchFamily="18" charset="0"/>
                    <a:cs typeface="Times New Roman" panose="02020603050405020304" pitchFamily="18" charset="0"/>
                  </a:rPr>
                  <a:t>descent</a:t>
                </a:r>
                <a:r>
                  <a:rPr lang="ru-RU" sz="1600" b="1" dirty="0">
                    <a:latin typeface="Times New Roman" panose="02020603050405020304" pitchFamily="18" charset="0"/>
                    <a:cs typeface="Times New Roman" panose="02020603050405020304" pitchFamily="18" charset="0"/>
                  </a:rPr>
                  <a:t>)</a:t>
                </a:r>
                <a:r>
                  <a:rPr lang="ru-RU" sz="1600" dirty="0">
                    <a:latin typeface="Times New Roman" panose="02020603050405020304" pitchFamily="18" charset="0"/>
                    <a:cs typeface="Times New Roman" panose="02020603050405020304" pitchFamily="18" charset="0"/>
                  </a:rPr>
                  <a:t>, который определит, как мы будем изменять наши веса и пороги для минимизации потерь. Фактически, он заключается в следующей формуле обновления:</a:t>
                </a:r>
              </a:p>
              <a:p>
                <a:pPr algn="ctr"/>
                <a:r>
                  <a:rPr lang="ru-RU" sz="1600" dirty="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ru-RU" sz="1600" b="1" i="1" smtClean="0">
                            <a:latin typeface="Cambria Math" panose="02040503050406030204" pitchFamily="18" charset="0"/>
                          </a:rPr>
                        </m:ctrlPr>
                      </m:sSubPr>
                      <m:e>
                        <m:r>
                          <a:rPr lang="en-US" sz="1600" b="1" i="1" smtClean="0">
                            <a:latin typeface="Cambria Math" panose="02040503050406030204" pitchFamily="18" charset="0"/>
                          </a:rPr>
                          <m:t>𝑷</m:t>
                        </m:r>
                      </m:e>
                      <m:sub>
                        <m:r>
                          <a:rPr lang="en-US" sz="1600" b="1" i="1" smtClean="0">
                            <a:latin typeface="Cambria Math" panose="02040503050406030204" pitchFamily="18" charset="0"/>
                          </a:rPr>
                          <m:t>𝒊</m:t>
                        </m:r>
                      </m:sub>
                    </m:sSub>
                    <m:r>
                      <a:rPr lang="en-US" sz="1600" b="1" i="1" smtClean="0">
                        <a:latin typeface="Cambria Math" panose="02040503050406030204" pitchFamily="18" charset="0"/>
                      </a:rPr>
                      <m:t>=</m:t>
                    </m:r>
                    <m:sSub>
                      <m:sSubPr>
                        <m:ctrlPr>
                          <a:rPr lang="ru-RU" sz="1600" b="1" i="1">
                            <a:latin typeface="Cambria Math" panose="02040503050406030204" pitchFamily="18" charset="0"/>
                          </a:rPr>
                        </m:ctrlPr>
                      </m:sSubPr>
                      <m:e>
                        <m:r>
                          <a:rPr lang="en-US" sz="1600" b="1" i="1">
                            <a:latin typeface="Cambria Math" panose="02040503050406030204" pitchFamily="18" charset="0"/>
                          </a:rPr>
                          <m:t>𝑷</m:t>
                        </m:r>
                      </m:e>
                      <m:sub>
                        <m:r>
                          <a:rPr lang="en-US" sz="1600" b="1" i="1">
                            <a:latin typeface="Cambria Math" panose="02040503050406030204" pitchFamily="18" charset="0"/>
                          </a:rPr>
                          <m:t>𝒊</m:t>
                        </m:r>
                      </m:sub>
                    </m:sSub>
                    <m:r>
                      <a:rPr lang="en-US" sz="1600" b="1" i="1" smtClean="0">
                        <a:latin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𝜶</m:t>
                    </m:r>
                    <m:f>
                      <m:fPr>
                        <m:ctrlPr>
                          <a:rPr lang="en-US" sz="1600" b="1" i="1" smtClean="0">
                            <a:latin typeface="Cambria Math" panose="02040503050406030204" pitchFamily="18" charset="0"/>
                            <a:ea typeface="Cambria Math" panose="02040503050406030204" pitchFamily="18" charset="0"/>
                          </a:rPr>
                        </m:ctrlPr>
                      </m:fPr>
                      <m:num>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𝑪</m:t>
                        </m:r>
                      </m:num>
                      <m:den>
                        <m:r>
                          <a:rPr lang="en-US" sz="1600" b="1" i="1" smtClean="0">
                            <a:latin typeface="Cambria Math" panose="02040503050406030204" pitchFamily="18" charset="0"/>
                            <a:ea typeface="Cambria Math" panose="02040503050406030204" pitchFamily="18" charset="0"/>
                          </a:rPr>
                          <m:t>𝝏</m:t>
                        </m:r>
                        <m:sSub>
                          <m:sSubPr>
                            <m:ctrlPr>
                              <a:rPr lang="ru-RU" sz="1600" b="1" i="1">
                                <a:latin typeface="Cambria Math" panose="02040503050406030204" pitchFamily="18" charset="0"/>
                              </a:rPr>
                            </m:ctrlPr>
                          </m:sSubPr>
                          <m:e>
                            <m:r>
                              <a:rPr lang="en-US" sz="1600" b="1" i="1">
                                <a:latin typeface="Cambria Math" panose="02040503050406030204" pitchFamily="18" charset="0"/>
                              </a:rPr>
                              <m:t>𝑷</m:t>
                            </m:r>
                          </m:e>
                          <m:sub>
                            <m:r>
                              <a:rPr lang="en-US" sz="1600" b="1" i="1">
                                <a:latin typeface="Cambria Math" panose="02040503050406030204" pitchFamily="18" charset="0"/>
                              </a:rPr>
                              <m:t>𝒊</m:t>
                            </m:r>
                          </m:sub>
                        </m:sSub>
                      </m:den>
                    </m:f>
                  </m:oMath>
                </a14:m>
                <a:endParaRPr lang="ru-RU" sz="1600" b="1" dirty="0">
                  <a:latin typeface="Times New Roman" panose="02020603050405020304" pitchFamily="18" charset="0"/>
                  <a:cs typeface="Times New Roman" panose="02020603050405020304" pitchFamily="18" charset="0"/>
                </a:endParaRPr>
              </a:p>
              <a:p>
                <a:pPr algn="just"/>
                <a:r>
                  <a:rPr lang="ru-RU" sz="1600" dirty="0" smtClean="0">
                    <a:latin typeface="Times New Roman" panose="02020603050405020304" pitchFamily="18" charset="0"/>
                    <a:cs typeface="Times New Roman" panose="02020603050405020304" pitchFamily="18" charset="0"/>
                  </a:rPr>
                  <a:t>где </a:t>
                </a:r>
                <a14:m>
                  <m:oMath xmlns:m="http://schemas.openxmlformats.org/officeDocument/2006/math">
                    <m:sSub>
                      <m:sSubPr>
                        <m:ctrlPr>
                          <a:rPr lang="ru-RU" sz="1600" i="1">
                            <a:latin typeface="Cambria Math" panose="02040503050406030204" pitchFamily="18" charset="0"/>
                          </a:rPr>
                        </m:ctrlPr>
                      </m:sSubPr>
                      <m:e>
                        <m:r>
                          <a:rPr lang="en-US" sz="1600" i="1">
                            <a:latin typeface="Cambria Math" panose="02040503050406030204" pitchFamily="18" charset="0"/>
                          </a:rPr>
                          <m:t>𝑃</m:t>
                        </m:r>
                      </m:e>
                      <m:sub>
                        <m:r>
                          <a:rPr lang="en-US" sz="1600" i="1">
                            <a:latin typeface="Cambria Math" panose="02040503050406030204" pitchFamily="18" charset="0"/>
                          </a:rPr>
                          <m:t>𝑖</m:t>
                        </m:r>
                      </m:sub>
                    </m:sSub>
                  </m:oMath>
                </a14:m>
                <a:r>
                  <a:rPr lang="ru-RU" sz="1600" dirty="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значение</a:t>
                </a:r>
                <a:r>
                  <a:rPr lang="en-US" sz="16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1600" i="1" dirty="0" smtClean="0">
                        <a:latin typeface="Cambria Math" panose="02040503050406030204" pitchFamily="18" charset="0"/>
                      </a:rPr>
                      <m:t>𝑖</m:t>
                    </m:r>
                  </m:oMath>
                </a14:m>
                <a:r>
                  <a:rPr lang="ru-RU" sz="1600" dirty="0" smtClean="0">
                    <a:latin typeface="Times New Roman" panose="02020603050405020304" pitchFamily="18" charset="0"/>
                    <a:cs typeface="Times New Roman" panose="02020603050405020304" pitchFamily="18" charset="0"/>
                  </a:rPr>
                  <a:t>-го </a:t>
                </a:r>
                <a:r>
                  <a:rPr lang="ru-RU" sz="1600" dirty="0">
                    <a:latin typeface="Times New Roman" panose="02020603050405020304" pitchFamily="18" charset="0"/>
                    <a:cs typeface="Times New Roman" panose="02020603050405020304" pitchFamily="18" charset="0"/>
                  </a:rPr>
                  <a:t>параметра </a:t>
                </a:r>
                <a:r>
                  <a:rPr lang="ru-RU" sz="1600" dirty="0" smtClean="0">
                    <a:latin typeface="Times New Roman" panose="02020603050405020304" pitchFamily="18" charset="0"/>
                    <a:cs typeface="Times New Roman" panose="02020603050405020304" pitchFamily="18" charset="0"/>
                  </a:rPr>
                  <a:t>модели</a:t>
                </a:r>
                <a:r>
                  <a:rPr lang="en-US" sz="16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1600" i="1" smtClean="0">
                        <a:latin typeface="Cambria Math" panose="02040503050406030204" pitchFamily="18" charset="0"/>
                        <a:ea typeface="Cambria Math" panose="02040503050406030204" pitchFamily="18" charset="0"/>
                      </a:rPr>
                      <m:t>𝛼</m:t>
                    </m:r>
                  </m:oMath>
                </a14:m>
                <a:r>
                  <a:rPr lang="ru-RU" sz="1600" dirty="0" smtClean="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скорость обучения (</a:t>
                </a:r>
                <a:r>
                  <a:rPr lang="ru-RU" sz="1600" dirty="0" err="1">
                    <a:latin typeface="Times New Roman" panose="02020603050405020304" pitchFamily="18" charset="0"/>
                    <a:cs typeface="Times New Roman" panose="02020603050405020304" pitchFamily="18" charset="0"/>
                  </a:rPr>
                  <a:t>learning</a:t>
                </a:r>
                <a:r>
                  <a:rPr lang="ru-RU" sz="1600" dirty="0">
                    <a:latin typeface="Times New Roman" panose="02020603050405020304" pitchFamily="18" charset="0"/>
                    <a:cs typeface="Times New Roman" panose="02020603050405020304" pitchFamily="18" charset="0"/>
                  </a:rPr>
                  <a:t> </a:t>
                </a:r>
                <a:r>
                  <a:rPr lang="ru-RU" sz="1600" dirty="0" err="1">
                    <a:latin typeface="Times New Roman" panose="02020603050405020304" pitchFamily="18" charset="0"/>
                    <a:cs typeface="Times New Roman" panose="02020603050405020304" pitchFamily="18" charset="0"/>
                  </a:rPr>
                  <a:t>rate</a:t>
                </a:r>
                <a:r>
                  <a:rPr lang="ru-RU" sz="1600" dirty="0">
                    <a:latin typeface="Times New Roman" panose="02020603050405020304" pitchFamily="18" charset="0"/>
                    <a:cs typeface="Times New Roman" panose="02020603050405020304" pitchFamily="18" charset="0"/>
                  </a:rPr>
                  <a:t>), </a:t>
                </a:r>
                <a14:m>
                  <m:oMath xmlns:m="http://schemas.openxmlformats.org/officeDocument/2006/math">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𝑪</m:t>
                    </m:r>
                    <m:r>
                      <a:rPr lang="en-US" sz="1600" b="1" i="1">
                        <a:latin typeface="Cambria Math" panose="02040503050406030204" pitchFamily="18" charset="0"/>
                        <a:ea typeface="Cambria Math" panose="02040503050406030204" pitchFamily="18" charset="0"/>
                      </a:rPr>
                      <m:t> </m:t>
                    </m:r>
                  </m:oMath>
                </a14:m>
                <a:r>
                  <a:rPr lang="ru-RU" sz="1600" dirty="0" smtClean="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функция стоимости, </a:t>
                </a:r>
                <a14:m>
                  <m:oMath xmlns:m="http://schemas.openxmlformats.org/officeDocument/2006/math">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𝐶</m:t>
                        </m:r>
                      </m:num>
                      <m:den>
                        <m:r>
                          <a:rPr lang="en-US" sz="1600" i="1">
                            <a:latin typeface="Cambria Math" panose="02040503050406030204" pitchFamily="18" charset="0"/>
                            <a:ea typeface="Cambria Math" panose="02040503050406030204" pitchFamily="18" charset="0"/>
                          </a:rPr>
                          <m:t>𝜕</m:t>
                        </m:r>
                        <m:sSub>
                          <m:sSubPr>
                            <m:ctrlPr>
                              <a:rPr lang="ru-RU" sz="1600" b="1" i="1">
                                <a:latin typeface="Cambria Math" panose="02040503050406030204" pitchFamily="18" charset="0"/>
                              </a:rPr>
                            </m:ctrlPr>
                          </m:sSubPr>
                          <m:e>
                            <m:r>
                              <a:rPr lang="en-US" sz="1600" b="1" i="1">
                                <a:latin typeface="Cambria Math" panose="02040503050406030204" pitchFamily="18" charset="0"/>
                              </a:rPr>
                              <m:t>𝑷</m:t>
                            </m:r>
                          </m:e>
                          <m:sub>
                            <m:r>
                              <a:rPr lang="en-US" sz="1600" b="1" i="1">
                                <a:latin typeface="Cambria Math" panose="02040503050406030204" pitchFamily="18" charset="0"/>
                              </a:rPr>
                              <m:t>𝒊</m:t>
                            </m:r>
                          </m:sub>
                        </m:sSub>
                      </m:den>
                    </m:f>
                  </m:oMath>
                </a14:m>
                <a:r>
                  <a:rPr lang="ru-RU" sz="1600" dirty="0">
                    <a:latin typeface="Times New Roman" panose="02020603050405020304" pitchFamily="18" charset="0"/>
                    <a:cs typeface="Times New Roman" panose="02020603050405020304" pitchFamily="18" charset="0"/>
                  </a:rPr>
                  <a:t>- частная производная функции стоимости по </a:t>
                </a:r>
                <a14:m>
                  <m:oMath xmlns:m="http://schemas.openxmlformats.org/officeDocument/2006/math">
                    <m:r>
                      <a:rPr lang="en-US" sz="1600" i="1" dirty="0" smtClean="0">
                        <a:latin typeface="Cambria Math" panose="02040503050406030204" pitchFamily="18" charset="0"/>
                      </a:rPr>
                      <m:t>𝑖</m:t>
                    </m:r>
                  </m:oMath>
                </a14:m>
                <a:r>
                  <a:rPr lang="ru-RU" sz="1600" dirty="0" smtClean="0">
                    <a:latin typeface="Times New Roman" panose="02020603050405020304" pitchFamily="18" charset="0"/>
                    <a:cs typeface="Times New Roman" panose="02020603050405020304" pitchFamily="18" charset="0"/>
                  </a:rPr>
                  <a:t>-му </a:t>
                </a:r>
                <a:r>
                  <a:rPr lang="ru-RU" sz="1600" dirty="0">
                    <a:latin typeface="Times New Roman" panose="02020603050405020304" pitchFamily="18" charset="0"/>
                    <a:cs typeface="Times New Roman" panose="02020603050405020304" pitchFamily="18" charset="0"/>
                  </a:rPr>
                  <a:t>параметру модели.</a:t>
                </a:r>
              </a:p>
              <a:p>
                <a:pPr algn="just"/>
                <a:r>
                  <a:rPr lang="en-US" sz="1600" dirty="0" smtClean="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На </a:t>
                </a:r>
                <a:r>
                  <a:rPr lang="ru-RU" sz="1600" dirty="0">
                    <a:latin typeface="Times New Roman" panose="02020603050405020304" pitchFamily="18" charset="0"/>
                    <a:cs typeface="Times New Roman" panose="02020603050405020304" pitchFamily="18" charset="0"/>
                  </a:rPr>
                  <a:t>каждой итерации градиентного спуска значения весов обновляются путем вычитания произведения скорости обучения на градиент функции стоимости по соответствующему параметру модели. Градиент представляет собой вектор, состоящий из частных производных функции стоимости по каждому параметру модели.</a:t>
                </a:r>
              </a:p>
              <a:p>
                <a:r>
                  <a:rPr lang="en-US" sz="1600" dirty="0" smtClean="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В </a:t>
                </a:r>
                <a:r>
                  <a:rPr lang="ru-RU" sz="1600" dirty="0">
                    <a:latin typeface="Times New Roman" panose="02020603050405020304" pitchFamily="18" charset="0"/>
                    <a:cs typeface="Times New Roman" panose="02020603050405020304" pitchFamily="18" charset="0"/>
                  </a:rPr>
                  <a:t>общем случае, формула градиентного спуска может быть записана в векторной форме следующим образом</a:t>
                </a:r>
                <a:r>
                  <a:rPr lang="ru-RU" sz="1600" dirty="0" smtClean="0">
                    <a:latin typeface="Times New Roman" panose="02020603050405020304" pitchFamily="18" charset="0"/>
                    <a:cs typeface="Times New Roman" panose="02020603050405020304" pitchFamily="18" charset="0"/>
                  </a:rPr>
                  <a:t>:</a:t>
                </a:r>
                <a:endParaRPr lang="ru-RU" sz="1600" dirty="0">
                  <a:latin typeface="Times New Roman" panose="02020603050405020304" pitchFamily="18" charset="0"/>
                  <a:cs typeface="Times New Roman" panose="02020603050405020304" pitchFamily="18" charset="0"/>
                </a:endParaRP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0" y="0"/>
                <a:ext cx="8607479" cy="5092613"/>
              </a:xfrm>
              <a:prstGeom prst="rect">
                <a:avLst/>
              </a:prstGeom>
              <a:blipFill>
                <a:blip r:embed="rId3"/>
                <a:stretch>
                  <a:fillRect l="-354" t="-359" r="-354" b="-719"/>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1"/>
              <p:cNvSpPr/>
              <p:nvPr/>
            </p:nvSpPr>
            <p:spPr>
              <a:xfrm>
                <a:off x="0" y="0"/>
                <a:ext cx="8607479" cy="3192862"/>
              </a:xfrm>
              <a:prstGeom prst="rect">
                <a:avLst/>
              </a:prstGeom>
            </p:spPr>
            <p:txBody>
              <a:bodyPr wrap="square">
                <a:spAutoFit/>
              </a:bodyPr>
              <a:lstStyle/>
              <a:p>
                <a:pPr algn="just"/>
                <a:r>
                  <a:rPr lang="ru-RU" sz="1600" dirty="0" smtClean="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Предположим, мы хотим отрегулировать w</a:t>
                </a:r>
                <a:r>
                  <a:rPr lang="ru-RU" sz="1600" baseline="-25000" dirty="0">
                    <a:latin typeface="Times New Roman" panose="02020603050405020304" pitchFamily="18" charset="0"/>
                    <a:cs typeface="Times New Roman" panose="02020603050405020304" pitchFamily="18" charset="0"/>
                  </a:rPr>
                  <a:t>1</a:t>
                </a:r>
                <a:r>
                  <a:rPr lang="ru-RU" sz="1600" dirty="0">
                    <a:latin typeface="Times New Roman" panose="02020603050405020304" pitchFamily="18" charset="0"/>
                    <a:cs typeface="Times New Roman" panose="02020603050405020304" pitchFamily="18" charset="0"/>
                  </a:rPr>
                  <a:t>. Как изменится значение потери </a:t>
                </a:r>
                <a:r>
                  <a:rPr lang="en-US" sz="1600" dirty="0" smtClean="0">
                    <a:latin typeface="Times New Roman" panose="02020603050405020304" pitchFamily="18" charset="0"/>
                    <a:cs typeface="Times New Roman" panose="02020603050405020304" pitchFamily="18" charset="0"/>
                  </a:rPr>
                  <a:t>C</a:t>
                </a:r>
                <a:r>
                  <a:rPr lang="ru-RU" sz="1600" dirty="0">
                    <a:latin typeface="Times New Roman" panose="02020603050405020304" pitchFamily="18" charset="0"/>
                    <a:cs typeface="Times New Roman" panose="02020603050405020304" pitchFamily="18" charset="0"/>
                  </a:rPr>
                  <a:t> при изменении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𝑊</m:t>
                        </m:r>
                      </m:e>
                      <m:sub>
                        <m:r>
                          <a:rPr lang="en-US" sz="1600">
                            <a:latin typeface="Cambria Math" panose="02040503050406030204" pitchFamily="18" charset="0"/>
                          </a:rPr>
                          <m:t>00</m:t>
                        </m:r>
                      </m:sub>
                      <m:sup>
                        <m:r>
                          <a:rPr lang="en-US" sz="1600">
                            <a:latin typeface="Cambria Math" panose="02040503050406030204" pitchFamily="18" charset="0"/>
                          </a:rPr>
                          <m:t>1</m:t>
                        </m:r>
                      </m:sup>
                    </m:sSubSup>
                  </m:oMath>
                </a14:m>
                <a:r>
                  <a:rPr lang="ru-RU" sz="1600" dirty="0">
                    <a:latin typeface="Times New Roman" panose="02020603050405020304" pitchFamily="18" charset="0"/>
                    <a:cs typeface="Times New Roman" panose="02020603050405020304" pitchFamily="18" charset="0"/>
                  </a:rPr>
                  <a:t>? На этот вопрос может ответить частная производная </a:t>
                </a:r>
                <a14:m>
                  <m:oMath xmlns:m="http://schemas.openxmlformats.org/officeDocument/2006/math">
                    <m:f>
                      <m:fPr>
                        <m:ctrlPr>
                          <a:rPr lang="ru-RU" sz="1600" b="1" i="1" dirty="0">
                            <a:latin typeface="Cambria Math" panose="02040503050406030204" pitchFamily="18" charset="0"/>
                          </a:rPr>
                        </m:ctrlPr>
                      </m:fPr>
                      <m:num>
                        <m:r>
                          <a:rPr lang="ru-RU" sz="1600" b="1" i="1" dirty="0">
                            <a:latin typeface="Cambria Math" panose="02040503050406030204" pitchFamily="18" charset="0"/>
                          </a:rPr>
                          <m:t>𝒅</m:t>
                        </m:r>
                        <m:r>
                          <a:rPr lang="en-US" sz="1600" b="1" i="1" dirty="0" smtClean="0">
                            <a:latin typeface="Cambria Math" panose="02040503050406030204" pitchFamily="18" charset="0"/>
                          </a:rPr>
                          <m:t>𝑪</m:t>
                        </m:r>
                      </m:num>
                      <m:den>
                        <m:r>
                          <a:rPr lang="ru-RU" sz="1600" b="1" i="1" dirty="0">
                            <a:latin typeface="Cambria Math" panose="02040503050406030204" pitchFamily="18" charset="0"/>
                          </a:rPr>
                          <m:t>𝒅</m:t>
                        </m:r>
                        <m:sSubSup>
                          <m:sSubSupPr>
                            <m:ctrlPr>
                              <a:rPr lang="en-US" sz="1600" i="1">
                                <a:latin typeface="Cambria Math" panose="02040503050406030204" pitchFamily="18" charset="0"/>
                              </a:rPr>
                            </m:ctrlPr>
                          </m:sSubSupPr>
                          <m:e>
                            <m:r>
                              <a:rPr lang="en-US" sz="1600" i="1">
                                <a:latin typeface="Cambria Math" panose="02040503050406030204" pitchFamily="18" charset="0"/>
                              </a:rPr>
                              <m:t>𝑊</m:t>
                            </m:r>
                          </m:e>
                          <m:sub>
                            <m:r>
                              <a:rPr lang="en-US" sz="1600">
                                <a:latin typeface="Cambria Math" panose="02040503050406030204" pitchFamily="18" charset="0"/>
                              </a:rPr>
                              <m:t>00</m:t>
                            </m:r>
                          </m:sub>
                          <m:sup>
                            <m:r>
                              <a:rPr lang="en-US" sz="1600">
                                <a:latin typeface="Cambria Math" panose="02040503050406030204" pitchFamily="18" charset="0"/>
                              </a:rPr>
                              <m:t>1</m:t>
                            </m:r>
                          </m:sup>
                        </m:sSubSup>
                      </m:den>
                    </m:f>
                  </m:oMath>
                </a14:m>
                <a:r>
                  <a:rPr lang="ru-RU" sz="1600" dirty="0">
                    <a:latin typeface="Times New Roman" panose="02020603050405020304" pitchFamily="18" charset="0"/>
                    <a:cs typeface="Times New Roman" panose="02020603050405020304" pitchFamily="18" charset="0"/>
                  </a:rPr>
                  <a:t>. Как мы ее рассчитаем</a:t>
                </a:r>
                <a:r>
                  <a:rPr lang="ru-RU" sz="1600" dirty="0" smtClean="0">
                    <a:latin typeface="Times New Roman" panose="02020603050405020304" pitchFamily="18" charset="0"/>
                    <a:cs typeface="Times New Roman" panose="02020603050405020304" pitchFamily="18" charset="0"/>
                  </a:rPr>
                  <a:t>?</a:t>
                </a:r>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𝑊</m:t>
                          </m:r>
                        </m:e>
                        <m:sub>
                          <m:r>
                            <a:rPr lang="en-US" sz="1600">
                              <a:latin typeface="Cambria Math" panose="02040503050406030204" pitchFamily="18" charset="0"/>
                            </a:rPr>
                            <m:t>00</m:t>
                          </m:r>
                        </m:sub>
                        <m:sup>
                          <m:r>
                            <a:rPr lang="en-US" sz="1600">
                              <a:latin typeface="Cambria Math" panose="02040503050406030204" pitchFamily="18" charset="0"/>
                            </a:rPr>
                            <m:t>1</m:t>
                          </m:r>
                        </m:sup>
                      </m:sSubSup>
                      <m:r>
                        <a:rPr lang="en-US" sz="1600" i="1" smtClean="0">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𝑊</m:t>
                          </m:r>
                        </m:e>
                        <m:sub>
                          <m:r>
                            <a:rPr lang="en-US" sz="1600">
                              <a:latin typeface="Cambria Math" panose="02040503050406030204" pitchFamily="18" charset="0"/>
                            </a:rPr>
                            <m:t>00</m:t>
                          </m:r>
                        </m:sub>
                        <m:sup>
                          <m:r>
                            <a:rPr lang="en-US" sz="1600">
                              <a:latin typeface="Cambria Math" panose="02040503050406030204" pitchFamily="18" charset="0"/>
                            </a:rPr>
                            <m:t>1</m:t>
                          </m:r>
                        </m:sup>
                      </m:sSubSup>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𝛼</m:t>
                      </m:r>
                      <m:f>
                        <m:fPr>
                          <m:ctrlPr>
                            <a:rPr lang="en-US" sz="1600" i="1" smtClean="0">
                              <a:latin typeface="Cambria Math" panose="02040503050406030204" pitchFamily="18" charset="0"/>
                              <a:ea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𝐶</m:t>
                          </m:r>
                        </m:num>
                        <m:den>
                          <m:r>
                            <a:rPr lang="en-US" sz="1600" i="1" smtClean="0">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𝑊</m:t>
                              </m:r>
                            </m:e>
                            <m:sub>
                              <m:r>
                                <a:rPr lang="en-US" sz="1600">
                                  <a:latin typeface="Cambria Math" panose="02040503050406030204" pitchFamily="18" charset="0"/>
                                </a:rPr>
                                <m:t>00</m:t>
                              </m:r>
                            </m:sub>
                            <m:sup>
                              <m:r>
                                <a:rPr lang="en-US" sz="1600">
                                  <a:latin typeface="Cambria Math" panose="02040503050406030204" pitchFamily="18" charset="0"/>
                                </a:rPr>
                                <m:t>1</m:t>
                              </m:r>
                            </m:sup>
                          </m:sSubSup>
                        </m:den>
                      </m:f>
                    </m:oMath>
                  </m:oMathPara>
                </a14:m>
                <a:endParaRPr lang="en-US" sz="1600"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Скорость </a:t>
                </a:r>
                <a:r>
                  <a:rPr lang="ru-RU" sz="1600" dirty="0">
                    <a:latin typeface="Times New Roman" panose="02020603050405020304" pitchFamily="18" charset="0"/>
                    <a:cs typeface="Times New Roman" panose="02020603050405020304" pitchFamily="18" charset="0"/>
                  </a:rPr>
                  <a:t>обучения определяет, как быстро наша сеть учится. Все, что мы делаем – это вычитаем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α</m:t>
                    </m:r>
                    <m:r>
                      <a:rPr lang="el-GR" sz="160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𝑑𝐶</m:t>
                        </m:r>
                      </m:num>
                      <m:den>
                        <m:r>
                          <a:rPr lang="en-US" sz="1600" b="0" i="1" smtClean="0">
                            <a:latin typeface="Cambria Math" panose="02040503050406030204" pitchFamily="18" charset="0"/>
                            <a:ea typeface="Cambria Math" panose="02040503050406030204" pitchFamily="18" charset="0"/>
                          </a:rPr>
                          <m:t>𝑑</m:t>
                        </m:r>
                        <m:sSubSup>
                          <m:sSubSupPr>
                            <m:ctrlPr>
                              <a:rPr lang="en-US" sz="1600" i="1">
                                <a:latin typeface="Cambria Math" panose="02040503050406030204" pitchFamily="18" charset="0"/>
                              </a:rPr>
                            </m:ctrlPr>
                          </m:sSubSupPr>
                          <m:e>
                            <m:r>
                              <a:rPr lang="en-US" sz="1600" i="1">
                                <a:latin typeface="Cambria Math" panose="02040503050406030204" pitchFamily="18" charset="0"/>
                              </a:rPr>
                              <m:t>𝑊</m:t>
                            </m:r>
                          </m:e>
                          <m:sub>
                            <m:r>
                              <a:rPr lang="en-US" sz="1600">
                                <a:latin typeface="Cambria Math" panose="02040503050406030204" pitchFamily="18" charset="0"/>
                              </a:rPr>
                              <m:t>00</m:t>
                            </m:r>
                          </m:sub>
                          <m:sup>
                            <m:r>
                              <a:rPr lang="en-US" sz="1600">
                                <a:latin typeface="Cambria Math" panose="02040503050406030204" pitchFamily="18" charset="0"/>
                              </a:rPr>
                              <m:t>1</m:t>
                            </m:r>
                          </m:sup>
                        </m:sSubSup>
                      </m:den>
                    </m:f>
                  </m:oMath>
                </a14:m>
                <a:r>
                  <a:rPr lang="ru-RU" sz="1600" dirty="0">
                    <a:latin typeface="Times New Roman" panose="02020603050405020304" pitchFamily="18" charset="0"/>
                    <a:cs typeface="Times New Roman" panose="02020603050405020304" pitchFamily="18" charset="0"/>
                  </a:rPr>
                  <a:t> из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𝑊</m:t>
                        </m:r>
                      </m:e>
                      <m:sub>
                        <m:r>
                          <a:rPr lang="en-US" sz="1600">
                            <a:latin typeface="Cambria Math" panose="02040503050406030204" pitchFamily="18" charset="0"/>
                          </a:rPr>
                          <m:t>00</m:t>
                        </m:r>
                      </m:sub>
                      <m:sup>
                        <m:r>
                          <a:rPr lang="en-US" sz="1600">
                            <a:latin typeface="Cambria Math" panose="02040503050406030204" pitchFamily="18" charset="0"/>
                          </a:rPr>
                          <m:t>1</m:t>
                        </m:r>
                      </m:sup>
                    </m:sSubSup>
                  </m:oMath>
                </a14:m>
                <a:r>
                  <a:rPr lang="ru-RU" sz="1600" dirty="0">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ü"/>
                </a:pPr>
                <a:r>
                  <a:rPr lang="ru-RU" sz="1600" dirty="0">
                    <a:latin typeface="Times New Roman" panose="02020603050405020304" pitchFamily="18" charset="0"/>
                    <a:cs typeface="Times New Roman" panose="02020603050405020304" pitchFamily="18" charset="0"/>
                  </a:rPr>
                  <a:t>Если </a:t>
                </a:r>
                <a14:m>
                  <m:oMath xmlns:m="http://schemas.openxmlformats.org/officeDocument/2006/math">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𝑑</m:t>
                        </m:r>
                        <m:r>
                          <a:rPr lang="en-US" sz="1600" b="0" i="1" smtClean="0">
                            <a:latin typeface="Cambria Math" panose="02040503050406030204" pitchFamily="18" charset="0"/>
                            <a:ea typeface="Cambria Math" panose="02040503050406030204" pitchFamily="18" charset="0"/>
                          </a:rPr>
                          <m:t>𝐶</m:t>
                        </m:r>
                      </m:num>
                      <m:den>
                        <m:r>
                          <a:rPr lang="en-US" sz="1600" i="1">
                            <a:latin typeface="Cambria Math" panose="02040503050406030204" pitchFamily="18" charset="0"/>
                            <a:ea typeface="Cambria Math" panose="02040503050406030204" pitchFamily="18" charset="0"/>
                          </a:rPr>
                          <m:t>𝑑</m:t>
                        </m:r>
                        <m:sSubSup>
                          <m:sSubSupPr>
                            <m:ctrlPr>
                              <a:rPr lang="en-US" sz="1600" i="1">
                                <a:latin typeface="Cambria Math" panose="02040503050406030204" pitchFamily="18" charset="0"/>
                              </a:rPr>
                            </m:ctrlPr>
                          </m:sSubSupPr>
                          <m:e>
                            <m:r>
                              <a:rPr lang="en-US" sz="1600" i="1">
                                <a:latin typeface="Cambria Math" panose="02040503050406030204" pitchFamily="18" charset="0"/>
                              </a:rPr>
                              <m:t>𝑊</m:t>
                            </m:r>
                          </m:e>
                          <m:sub>
                            <m:r>
                              <a:rPr lang="en-US" sz="1600">
                                <a:latin typeface="Cambria Math" panose="02040503050406030204" pitchFamily="18" charset="0"/>
                              </a:rPr>
                              <m:t>00</m:t>
                            </m:r>
                          </m:sub>
                          <m:sup>
                            <m:r>
                              <a:rPr lang="en-US" sz="1600">
                                <a:latin typeface="Cambria Math" panose="02040503050406030204" pitchFamily="18" charset="0"/>
                              </a:rPr>
                              <m:t>1</m:t>
                            </m:r>
                          </m:sup>
                        </m:sSubSup>
                      </m:den>
                    </m:f>
                  </m:oMath>
                </a14:m>
                <a:r>
                  <a:rPr lang="ru-RU" sz="1600" dirty="0">
                    <a:latin typeface="Times New Roman" panose="02020603050405020304" pitchFamily="18" charset="0"/>
                    <a:cs typeface="Times New Roman" panose="02020603050405020304" pitchFamily="18" charset="0"/>
                  </a:rPr>
                  <a:t> положительна,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𝑊</m:t>
                        </m:r>
                      </m:e>
                      <m:sub>
                        <m:r>
                          <a:rPr lang="en-US" sz="1600">
                            <a:latin typeface="Cambria Math" panose="02040503050406030204" pitchFamily="18" charset="0"/>
                          </a:rPr>
                          <m:t>00</m:t>
                        </m:r>
                      </m:sub>
                      <m:sup>
                        <m:r>
                          <a:rPr lang="en-US" sz="1600">
                            <a:latin typeface="Cambria Math" panose="02040503050406030204" pitchFamily="18" charset="0"/>
                          </a:rPr>
                          <m:t>1</m:t>
                        </m:r>
                      </m:sup>
                    </m:sSubSup>
                  </m:oMath>
                </a14:m>
                <a:r>
                  <a:rPr lang="ru-RU" sz="1600" dirty="0">
                    <a:latin typeface="Times New Roman" panose="02020603050405020304" pitchFamily="18" charset="0"/>
                    <a:cs typeface="Times New Roman" panose="02020603050405020304" pitchFamily="18" charset="0"/>
                  </a:rPr>
                  <a:t> уменьшится, что уменьшит </a:t>
                </a:r>
                <a:r>
                  <a:rPr lang="en-US" sz="1600" dirty="0" smtClean="0">
                    <a:latin typeface="Times New Roman" panose="02020603050405020304" pitchFamily="18" charset="0"/>
                    <a:cs typeface="Times New Roman" panose="02020603050405020304" pitchFamily="18" charset="0"/>
                  </a:rPr>
                  <a:t>C</a:t>
                </a:r>
                <a:r>
                  <a:rPr lang="ru-RU" sz="1600" dirty="0" smtClean="0">
                    <a:latin typeface="Times New Roman" panose="02020603050405020304" pitchFamily="18" charset="0"/>
                    <a:cs typeface="Times New Roman" panose="02020603050405020304" pitchFamily="18" charset="0"/>
                  </a:rPr>
                  <a:t>.</a:t>
                </a:r>
                <a:endParaRPr lang="ru-RU"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ru-RU" sz="1600" dirty="0">
                    <a:latin typeface="Times New Roman" panose="02020603050405020304" pitchFamily="18" charset="0"/>
                    <a:cs typeface="Times New Roman" panose="02020603050405020304" pitchFamily="18" charset="0"/>
                  </a:rPr>
                  <a:t>Если </a:t>
                </a:r>
                <a14:m>
                  <m:oMath xmlns:m="http://schemas.openxmlformats.org/officeDocument/2006/math">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𝑑</m:t>
                        </m:r>
                        <m:r>
                          <a:rPr lang="en-US" sz="1600" b="0" i="1" smtClean="0">
                            <a:latin typeface="Cambria Math" panose="02040503050406030204" pitchFamily="18" charset="0"/>
                            <a:ea typeface="Cambria Math" panose="02040503050406030204" pitchFamily="18" charset="0"/>
                          </a:rPr>
                          <m:t>𝐶</m:t>
                        </m:r>
                      </m:num>
                      <m:den>
                        <m:r>
                          <a:rPr lang="en-US" sz="1600" i="1">
                            <a:latin typeface="Cambria Math" panose="02040503050406030204" pitchFamily="18" charset="0"/>
                            <a:ea typeface="Cambria Math" panose="02040503050406030204" pitchFamily="18" charset="0"/>
                          </a:rPr>
                          <m:t>𝑑</m:t>
                        </m:r>
                        <m:sSubSup>
                          <m:sSubSupPr>
                            <m:ctrlPr>
                              <a:rPr lang="en-US" sz="1600" i="1">
                                <a:latin typeface="Cambria Math" panose="02040503050406030204" pitchFamily="18" charset="0"/>
                              </a:rPr>
                            </m:ctrlPr>
                          </m:sSubSupPr>
                          <m:e>
                            <m:r>
                              <a:rPr lang="en-US" sz="1600" i="1">
                                <a:latin typeface="Cambria Math" panose="02040503050406030204" pitchFamily="18" charset="0"/>
                              </a:rPr>
                              <m:t>𝑊</m:t>
                            </m:r>
                          </m:e>
                          <m:sub>
                            <m:r>
                              <a:rPr lang="en-US" sz="1600">
                                <a:latin typeface="Cambria Math" panose="02040503050406030204" pitchFamily="18" charset="0"/>
                              </a:rPr>
                              <m:t>00</m:t>
                            </m:r>
                          </m:sub>
                          <m:sup>
                            <m:r>
                              <a:rPr lang="en-US" sz="1600">
                                <a:latin typeface="Cambria Math" panose="02040503050406030204" pitchFamily="18" charset="0"/>
                              </a:rPr>
                              <m:t>1</m:t>
                            </m:r>
                          </m:sup>
                        </m:sSubSup>
                      </m:den>
                    </m:f>
                  </m:oMath>
                </a14:m>
                <a:r>
                  <a:rPr lang="ru-RU" sz="1600" dirty="0">
                    <a:latin typeface="Times New Roman" panose="02020603050405020304" pitchFamily="18" charset="0"/>
                    <a:cs typeface="Times New Roman" panose="02020603050405020304" pitchFamily="18" charset="0"/>
                  </a:rPr>
                  <a:t> отрицательна,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𝑊</m:t>
                        </m:r>
                      </m:e>
                      <m:sub>
                        <m:r>
                          <a:rPr lang="en-US" sz="1600">
                            <a:latin typeface="Cambria Math" panose="02040503050406030204" pitchFamily="18" charset="0"/>
                          </a:rPr>
                          <m:t>00</m:t>
                        </m:r>
                      </m:sub>
                      <m:sup>
                        <m:r>
                          <a:rPr lang="en-US" sz="1600">
                            <a:latin typeface="Cambria Math" panose="02040503050406030204" pitchFamily="18" charset="0"/>
                          </a:rPr>
                          <m:t>1</m:t>
                        </m:r>
                      </m:sup>
                    </m:sSubSup>
                  </m:oMath>
                </a14:m>
                <a:r>
                  <a:rPr lang="ru-RU" sz="1600" dirty="0">
                    <a:latin typeface="Times New Roman" panose="02020603050405020304" pitchFamily="18" charset="0"/>
                    <a:cs typeface="Times New Roman" panose="02020603050405020304" pitchFamily="18" charset="0"/>
                  </a:rPr>
                  <a:t> увеличится, что также уменьшит </a:t>
                </a:r>
                <a:r>
                  <a:rPr lang="en-US" sz="1600" dirty="0" smtClean="0">
                    <a:latin typeface="Times New Roman" panose="02020603050405020304" pitchFamily="18" charset="0"/>
                    <a:cs typeface="Times New Roman" panose="02020603050405020304" pitchFamily="18" charset="0"/>
                  </a:rPr>
                  <a:t>C</a:t>
                </a:r>
                <a:r>
                  <a:rPr lang="ru-RU" sz="1600" dirty="0" smtClean="0">
                    <a:latin typeface="Times New Roman" panose="02020603050405020304" pitchFamily="18" charset="0"/>
                    <a:cs typeface="Times New Roman" panose="02020603050405020304" pitchFamily="18" charset="0"/>
                  </a:rPr>
                  <a:t>.</a:t>
                </a:r>
                <a:endParaRPr lang="ru-RU"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0" y="0"/>
                <a:ext cx="8607479" cy="3192862"/>
              </a:xfrm>
              <a:prstGeom prst="rect">
                <a:avLst/>
              </a:prstGeom>
              <a:blipFill>
                <a:blip r:embed="rId3"/>
                <a:stretch>
                  <a:fillRect l="-354" t="-573" r="-354"/>
                </a:stretch>
              </a:blipFill>
            </p:spPr>
            <p:txBody>
              <a:bodyPr/>
              <a:lstStyle/>
              <a:p>
                <a:r>
                  <a:rPr lang="en-US">
                    <a:noFill/>
                  </a:rPr>
                  <a:t> </a:t>
                </a:r>
              </a:p>
            </p:txBody>
          </p:sp>
        </mc:Fallback>
      </mc:AlternateContent>
    </p:spTree>
    <p:extLst>
      <p:ext uri="{BB962C8B-B14F-4D97-AF65-F5344CB8AC3E}">
        <p14:creationId xmlns:p14="http://schemas.microsoft.com/office/powerpoint/2010/main" val="427814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6"/>
          <p:cNvSpPr txBox="1"/>
          <p:nvPr/>
        </p:nvSpPr>
        <p:spPr>
          <a:xfrm>
            <a:off x="0" y="0"/>
            <a:ext cx="9144000" cy="511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1600" b="1" dirty="0">
                <a:solidFill>
                  <a:srgbClr val="131313"/>
                </a:solidFill>
                <a:latin typeface="Roboto"/>
                <a:ea typeface="Roboto"/>
                <a:cs typeface="Roboto"/>
                <a:sym typeface="Roboto"/>
              </a:rPr>
              <a:t>Bringing cost function into the picture with an example</a:t>
            </a:r>
            <a:endParaRPr sz="1600" b="1" dirty="0">
              <a:solidFill>
                <a:srgbClr val="131313"/>
              </a:solidFill>
              <a:latin typeface="Roboto"/>
              <a:ea typeface="Roboto"/>
              <a:cs typeface="Roboto"/>
              <a:sym typeface="Roboto"/>
            </a:endParaRPr>
          </a:p>
          <a:p>
            <a:pPr marL="0" lvl="0" indent="457200" algn="ctr" rtl="0">
              <a:spcBef>
                <a:spcPts val="0"/>
              </a:spcBef>
              <a:spcAft>
                <a:spcPts val="0"/>
              </a:spcAft>
              <a:buNone/>
            </a:pPr>
            <a:endParaRPr sz="1600" b="1" dirty="0">
              <a:solidFill>
                <a:srgbClr val="131313"/>
              </a:solidFill>
              <a:latin typeface="Roboto"/>
              <a:ea typeface="Roboto"/>
              <a:cs typeface="Roboto"/>
              <a:sym typeface="Roboto"/>
            </a:endParaRPr>
          </a:p>
          <a:p>
            <a:pPr marL="0" lvl="0" indent="457200" algn="just" rtl="0">
              <a:spcBef>
                <a:spcPts val="0"/>
              </a:spcBef>
              <a:spcAft>
                <a:spcPts val="0"/>
              </a:spcAft>
              <a:buNone/>
            </a:pPr>
            <a:r>
              <a:rPr lang="ru" sz="1600" dirty="0"/>
              <a:t>Давайте рассмотрим эту нейронную сеть. Вы вводите некоторые данные в сеть, которая, исходя из своих весов и смещений, вычисляет промежуточный результат и выход. Он получает некоторую точку. У нас также есть компоненты y0 и y1. Из этих компонентов мы вычисляем стоимость, используя выходные данные и фактические данные.</a:t>
            </a:r>
            <a:endParaRPr sz="1600" dirty="0"/>
          </a:p>
          <a:p>
            <a:pPr marL="0" lvl="0" indent="457200" algn="just" rtl="0">
              <a:spcBef>
                <a:spcPts val="0"/>
              </a:spcBef>
              <a:spcAft>
                <a:spcPts val="0"/>
              </a:spcAft>
              <a:buNone/>
            </a:pPr>
            <a:r>
              <a:rPr lang="ru" sz="1600" dirty="0"/>
              <a:t>Для вычисления градиента необходимо вычислить изменение функции стоимости по отношению к каждому параметру сети. Например, для параметра w001 мы хотим знать, как изменится стоимость, если мы внесем небольшие изменения в этот параметр. Это связано с тем, что изменение весов может повлиять на промежуточные результаты и выходные данные, что в свою очередь может повлиять на стоимость.</a:t>
            </a:r>
            <a:endParaRPr sz="1600" dirty="0"/>
          </a:p>
          <a:p>
            <a:pPr marL="0" lvl="0" indent="457200" algn="just" rtl="0">
              <a:spcBef>
                <a:spcPts val="0"/>
              </a:spcBef>
              <a:spcAft>
                <a:spcPts val="0"/>
              </a:spcAft>
              <a:buNone/>
            </a:pPr>
            <a:r>
              <a:rPr lang="ru" sz="1600" dirty="0"/>
              <a:t>Таким образом, мы должны вычислить производную функции стоимости по каждому параметру. Это позволит нам определить, как изменится стоимость при изменении каждого параметра. Этот процесс называется обратным распространением ошибки и выполняется для всех параметров сети, включая веса и смещения.</a:t>
            </a:r>
            <a:endParaRPr sz="1600" dirty="0"/>
          </a:p>
          <a:p>
            <a:pPr marL="0" lvl="0" indent="457200" algn="just" rtl="0">
              <a:spcBef>
                <a:spcPts val="0"/>
              </a:spcBef>
              <a:spcAft>
                <a:spcPts val="0"/>
              </a:spcAft>
              <a:buNone/>
            </a:pPr>
            <a:r>
              <a:rPr lang="ru" sz="1600" dirty="0"/>
              <a:t>Определение производных функции стоимости по каждому параметру является ключевой частью обучения нейронной сети. Это позволяет определить, как изменения параметров влияют на стоимость и какие изменения необходимы для улучшения результатов модели.</a:t>
            </a:r>
            <a:endParaRPr sz="1600" dirty="0"/>
          </a:p>
          <a:p>
            <a:pPr marL="0" lvl="0" indent="457200" algn="just" rtl="0">
              <a:spcBef>
                <a:spcPts val="0"/>
              </a:spcBef>
              <a:spcAft>
                <a:spcPts val="0"/>
              </a:spcAft>
              <a:buNone/>
            </a:pPr>
            <a:endParaRPr sz="16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3" name="Рисунок 2"/>
          <p:cNvPicPr>
            <a:picLocks noChangeAspect="1"/>
          </p:cNvPicPr>
          <p:nvPr/>
        </p:nvPicPr>
        <p:blipFill>
          <a:blip r:embed="rId3"/>
          <a:stretch>
            <a:fillRect/>
          </a:stretch>
        </p:blipFill>
        <p:spPr>
          <a:xfrm>
            <a:off x="1082975" y="0"/>
            <a:ext cx="7154181" cy="51435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Прямоугольник 3"/>
              <p:cNvSpPr/>
              <p:nvPr/>
            </p:nvSpPr>
            <p:spPr>
              <a:xfrm>
                <a:off x="0" y="1"/>
                <a:ext cx="9068430" cy="4116576"/>
              </a:xfrm>
              <a:prstGeom prst="rect">
                <a:avLst/>
              </a:prstGeom>
            </p:spPr>
            <p:txBody>
              <a:bodyPr wrap="square">
                <a:spAutoFit/>
              </a:bodyPr>
              <a:lstStyle/>
              <a:p>
                <a:pPr>
                  <a:lnSpc>
                    <a:spcPct val="107000"/>
                  </a:lnSpc>
                  <a:spcAft>
                    <a:spcPts val="800"/>
                  </a:spcAft>
                  <a:tabLst>
                    <a:tab pos="2339340" algn="l"/>
                  </a:tabLst>
                </a:pPr>
                <a14:m>
                  <m:oMath xmlns:m="http://schemas.openxmlformats.org/officeDocument/2006/math">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Calibri" panose="020F0502020204030204" pitchFamily="34" charset="0"/>
                            <a:cs typeface="Times New Roman" panose="02020603050405020304" pitchFamily="18" charset="0"/>
                          </a:rPr>
                          <m:t>𝜕</m:t>
                        </m:r>
                        <m:r>
                          <a:rPr lang="ru-RU" sz="2000" i="1">
                            <a:latin typeface="Cambria Math" panose="02040503050406030204" pitchFamily="18" charset="0"/>
                            <a:ea typeface="Calibri" panose="020F0502020204030204" pitchFamily="34" charset="0"/>
                            <a:cs typeface="Times New Roman" panose="02020603050405020304" pitchFamily="18" charset="0"/>
                          </a:rPr>
                          <m:t>𝐶</m:t>
                        </m:r>
                      </m:num>
                      <m:den>
                        <m:r>
                          <a:rPr lang="ru-RU" sz="20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𝑊</m:t>
                            </m:r>
                          </m:e>
                          <m:sub>
                            <m:r>
                              <a:rPr lang="ru-RU" sz="2000" i="1">
                                <a:latin typeface="Cambria Math" panose="02040503050406030204" pitchFamily="18" charset="0"/>
                                <a:ea typeface="Calibri" panose="020F0502020204030204" pitchFamily="34" charset="0"/>
                                <a:cs typeface="Times New Roman" panose="02020603050405020304" pitchFamily="18" charset="0"/>
                              </a:rPr>
                              <m:t>00</m:t>
                            </m:r>
                          </m:sub>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bSup>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Calibri" panose="020F0502020204030204" pitchFamily="34" charset="0"/>
                            <a:cs typeface="Times New Roman" panose="02020603050405020304" pitchFamily="18" charset="0"/>
                          </a:rPr>
                          <m:t>𝜕</m:t>
                        </m:r>
                        <m:r>
                          <a:rPr lang="ru-RU" sz="2000" i="1">
                            <a:latin typeface="Cambria Math" panose="02040503050406030204" pitchFamily="18" charset="0"/>
                            <a:ea typeface="Calibri" panose="020F0502020204030204" pitchFamily="34" charset="0"/>
                            <a:cs typeface="Times New Roman" panose="02020603050405020304" pitchFamily="18" charset="0"/>
                          </a:rPr>
                          <m:t>𝐶</m:t>
                        </m:r>
                      </m:num>
                      <m:den>
                        <m:r>
                          <a:rPr lang="ru-RU" sz="20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ru-RU" sz="2000" i="1">
                                <a:latin typeface="Cambria Math" panose="02040503050406030204" pitchFamily="18" charset="0"/>
                                <a:ea typeface="Calibri" panose="020F0502020204030204" pitchFamily="34" charset="0"/>
                                <a:cs typeface="Times New Roman" panose="02020603050405020304" pitchFamily="18" charset="0"/>
                              </a:rPr>
                              <m:t>𝑂</m:t>
                            </m:r>
                          </m:e>
                          <m:sub>
                            <m:r>
                              <a:rPr lang="ru-RU" sz="2000" i="1">
                                <a:latin typeface="Cambria Math" panose="02040503050406030204" pitchFamily="18" charset="0"/>
                                <a:ea typeface="Calibri" panose="020F0502020204030204" pitchFamily="34" charset="0"/>
                                <a:cs typeface="Times New Roman" panose="02020603050405020304" pitchFamily="18" charset="0"/>
                              </a:rPr>
                              <m:t>0</m:t>
                            </m:r>
                          </m:sub>
                        </m:sSub>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ru-RU" sz="2000" i="1">
                                <a:latin typeface="Cambria Math" panose="02040503050406030204" pitchFamily="18" charset="0"/>
                                <a:ea typeface="Calibri" panose="020F0502020204030204" pitchFamily="34" charset="0"/>
                                <a:cs typeface="Times New Roman" panose="02020603050405020304" pitchFamily="18" charset="0"/>
                              </a:rPr>
                              <m:t>𝑂</m:t>
                            </m:r>
                          </m:e>
                          <m:sub>
                            <m:r>
                              <a:rPr lang="ru-RU" sz="2000" i="1">
                                <a:latin typeface="Cambria Math" panose="02040503050406030204" pitchFamily="18" charset="0"/>
                                <a:ea typeface="Calibri" panose="020F0502020204030204" pitchFamily="34" charset="0"/>
                                <a:cs typeface="Times New Roman" panose="02020603050405020304" pitchFamily="18" charset="0"/>
                              </a:rPr>
                              <m:t>0</m:t>
                            </m:r>
                          </m:sub>
                        </m:sSub>
                      </m:num>
                      <m:den>
                        <m:r>
                          <a:rPr lang="ru-RU" sz="20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𝑧</m:t>
                            </m:r>
                          </m:e>
                          <m:sub>
                            <m:r>
                              <a:rPr lang="ru-RU" sz="2000" i="1">
                                <a:latin typeface="Cambria Math" panose="02040503050406030204" pitchFamily="18" charset="0"/>
                                <a:ea typeface="Calibri" panose="020F0502020204030204" pitchFamily="34" charset="0"/>
                                <a:cs typeface="Times New Roman" panose="02020603050405020304" pitchFamily="18" charset="0"/>
                              </a:rPr>
                              <m:t>0</m:t>
                            </m:r>
                          </m:sub>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bSup>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𝑧</m:t>
                            </m:r>
                          </m:e>
                          <m:sub>
                            <m:r>
                              <a:rPr lang="ru-RU" sz="2000" i="1">
                                <a:latin typeface="Cambria Math" panose="02040503050406030204" pitchFamily="18" charset="0"/>
                                <a:ea typeface="Calibri" panose="020F0502020204030204" pitchFamily="34" charset="0"/>
                                <a:cs typeface="Times New Roman" panose="02020603050405020304" pitchFamily="18" charset="0"/>
                              </a:rPr>
                              <m:t>0</m:t>
                            </m:r>
                          </m:sub>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bSup>
                      </m:num>
                      <m:den>
                        <m:sSubSup>
                          <m:sSub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𝑊</m:t>
                            </m:r>
                          </m:e>
                          <m:sub>
                            <m:r>
                              <a:rPr lang="ru-RU" sz="2000" i="1">
                                <a:latin typeface="Cambria Math" panose="02040503050406030204" pitchFamily="18" charset="0"/>
                                <a:ea typeface="Calibri" panose="020F0502020204030204" pitchFamily="34" charset="0"/>
                                <a:cs typeface="Times New Roman" panose="02020603050405020304" pitchFamily="18" charset="0"/>
                              </a:rPr>
                              <m:t>00</m:t>
                            </m:r>
                          </m:sub>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bSup>
                      </m:den>
                    </m:f>
                  </m:oMath>
                </a14:m>
                <a:r>
                  <a:rPr lang="ru-RU" sz="2000"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r>
                      <a:rPr lang="ru-RU" sz="2000" i="1">
                        <a:latin typeface="Cambria Math" panose="02040503050406030204" pitchFamily="18" charset="0"/>
                        <a:ea typeface="Times New Roman" panose="02020603050405020304" pitchFamily="18" charset="0"/>
                        <a:cs typeface="Times New Roman" panose="02020603050405020304" pitchFamily="18" charset="0"/>
                      </a:rPr>
                      <m:t> ?</m:t>
                    </m:r>
                  </m:oMath>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339340" algn="l"/>
                  </a:tabLst>
                </a:pPr>
                <a:r>
                  <a:rPr lang="ru-RU" sz="2000" dirty="0">
                    <a:latin typeface="Calibri" panose="020F0502020204030204" pitchFamily="34" charset="0"/>
                    <a:ea typeface="Times New Roman" panose="02020603050405020304" pitchFamily="18" charset="0"/>
                    <a:cs typeface="Times New Roman" panose="02020603050405020304" pitchFamily="18" charset="0"/>
                  </a:rPr>
                  <a:t>По отдельности находим значение каждой частной производной</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tabLst>
                    <a:tab pos="2339340" algn="l"/>
                  </a:tabLst>
                </a:pPr>
                <a14:m>
                  <m:oMath xmlns:m="http://schemas.openxmlformats.org/officeDocument/2006/math">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Sub>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1</m:t>
                            </m:r>
                          </m:num>
                          <m:den>
                            <m:r>
                              <a:rPr lang="ru-RU" sz="2000" i="1">
                                <a:latin typeface="Cambria Math" panose="02040503050406030204" pitchFamily="18" charset="0"/>
                                <a:ea typeface="Times New Roman" panose="02020603050405020304" pitchFamily="18" charset="0"/>
                                <a:cs typeface="Times New Roman" panose="02020603050405020304" pitchFamily="18" charset="0"/>
                              </a:rPr>
                              <m:t>2</m:t>
                            </m:r>
                          </m:den>
                        </m:f>
                        <m:r>
                          <a:rPr lang="en-US"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Sub>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𝑌</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Sub>
                              </m:e>
                            </m:d>
                          </m:e>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Sub>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𝑌</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Sub>
                              </m:e>
                            </m:d>
                          </m:e>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num>
                      <m:den>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Sub>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2∙</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1</m:t>
                            </m:r>
                          </m:num>
                          <m:den>
                            <m:r>
                              <a:rPr lang="ru-RU" sz="2000" i="1">
                                <a:latin typeface="Cambria Math" panose="02040503050406030204" pitchFamily="18" charset="0"/>
                                <a:ea typeface="Times New Roman" panose="02020603050405020304" pitchFamily="18" charset="0"/>
                                <a:cs typeface="Times New Roman" panose="02020603050405020304" pitchFamily="18" charset="0"/>
                              </a:rPr>
                              <m:t>2</m:t>
                            </m:r>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Sub>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𝑌</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Sub>
                              </m:e>
                            </m:d>
                          </m:e>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Sub>
                      </m:den>
                    </m:f>
                  </m:oMath>
                </a14:m>
                <a:r>
                  <a:rPr lang="ru-RU" sz="2000"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Sub>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𝑌</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Sub>
                    <m:r>
                      <a:rPr lang="ru-RU" sz="2000" i="1">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tabLst>
                    <a:tab pos="2339340" algn="l"/>
                  </a:tabLst>
                </a:pPr>
                <a14:m>
                  <m:oMath xmlns:m="http://schemas.openxmlformats.org/officeDocument/2006/math">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m:t>
                            </m:r>
                          </m:sub>
                        </m:sSub>
                      </m:num>
                      <m:den>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2</m:t>
                            </m:r>
                          </m:sub>
                        </m:sSub>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2000" i="1">
                            <a:latin typeface="Cambria Math" panose="02040503050406030204" pitchFamily="18" charset="0"/>
                            <a:ea typeface="Times New Roman" panose="02020603050405020304" pitchFamily="18" charset="0"/>
                            <a:cs typeface="Times New Roman" panose="02020603050405020304" pitchFamily="18" charset="0"/>
                          </a:rPr>
                          <m:t>))</m:t>
                        </m:r>
                      </m:num>
                      <m:den>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bSup>
                      </m:e>
                    </m:d>
                  </m:oMath>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arenR"/>
                  <a:tabLst>
                    <a:tab pos="2339340" algn="l"/>
                  </a:tabLst>
                </a:pPr>
                <a14:m>
                  <m:oMath xmlns:m="http://schemas.openxmlformats.org/officeDocument/2006/math">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bSup>
                      </m:num>
                      <m:den>
                        <m:sSubSup>
                          <m:sSub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Calibri" panose="020F0502020204030204" pitchFamily="34" charset="0"/>
                                <a:cs typeface="Times New Roman" panose="02020603050405020304" pitchFamily="18" charset="0"/>
                              </a:rPr>
                              <m:t>𝑊</m:t>
                            </m:r>
                          </m:e>
                          <m:sub>
                            <m:r>
                              <a:rPr lang="ru-RU" sz="2000" i="1">
                                <a:latin typeface="Cambria Math" panose="02040503050406030204" pitchFamily="18" charset="0"/>
                                <a:ea typeface="Calibri" panose="020F0502020204030204" pitchFamily="34" charset="0"/>
                                <a:cs typeface="Times New Roman" panose="02020603050405020304" pitchFamily="18" charset="0"/>
                              </a:rPr>
                              <m:t>00</m:t>
                            </m:r>
                          </m:sub>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bSup>
                      </m:den>
                    </m:f>
                    <m:r>
                      <a:rPr lang="en-US"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00</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bSup>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01</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bSup>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02</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bSup>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𝑏</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bSup>
                          </m:e>
                        </m:d>
                      </m:num>
                      <m:den>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𝑊</m:t>
                            </m:r>
                          </m:e>
                          <m:sub>
                            <m:r>
                              <a:rPr lang="ru-RU" sz="2000" i="1">
                                <a:latin typeface="Cambria Math" panose="02040503050406030204" pitchFamily="18" charset="0"/>
                                <a:ea typeface="Calibri" panose="020F0502020204030204" pitchFamily="34" charset="0"/>
                                <a:cs typeface="Times New Roman" panose="02020603050405020304" pitchFamily="18" charset="0"/>
                              </a:rPr>
                              <m:t>00</m:t>
                            </m:r>
                          </m:sub>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bSup>
                      </m:den>
                    </m:f>
                    <m:r>
                      <a:rPr lang="en-US"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00</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bSup>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en-US" sz="2000" i="1">
                            <a:latin typeface="Cambria Math" panose="02040503050406030204" pitchFamily="18" charset="0"/>
                            <a:ea typeface="Times New Roman" panose="02020603050405020304" pitchFamily="18" charset="0"/>
                            <a:cs typeface="Times New Roman" panose="02020603050405020304" pitchFamily="18" charset="0"/>
                          </a:rPr>
                          <m:t>)</m:t>
                        </m:r>
                      </m:num>
                      <m:den>
                        <m:sSubSup>
                          <m:sSub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Calibri" panose="020F0502020204030204" pitchFamily="34" charset="0"/>
                                <a:cs typeface="Times New Roman" panose="02020603050405020304" pitchFamily="18" charset="0"/>
                              </a:rPr>
                              <m:t>𝑊</m:t>
                            </m:r>
                          </m:e>
                          <m:sub>
                            <m:r>
                              <a:rPr lang="ru-RU" sz="2000" i="1">
                                <a:latin typeface="Cambria Math" panose="02040503050406030204" pitchFamily="18" charset="0"/>
                                <a:ea typeface="Calibri" panose="020F0502020204030204" pitchFamily="34" charset="0"/>
                                <a:cs typeface="Times New Roman" panose="02020603050405020304" pitchFamily="18" charset="0"/>
                              </a:rPr>
                              <m:t>00</m:t>
                            </m:r>
                          </m:sub>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bSup>
                      </m:den>
                    </m:f>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1</m:t>
                        </m:r>
                      </m:sup>
                    </m:sSubSup>
                  </m:oMath>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339340" algn="l"/>
                  </a:tabLst>
                </a:pPr>
                <a:r>
                  <a:rPr lang="ru-RU" sz="2000" dirty="0">
                    <a:latin typeface="Calibri" panose="020F0502020204030204" pitchFamily="34" charset="0"/>
                    <a:ea typeface="Times New Roman" panose="02020603050405020304" pitchFamily="18" charset="0"/>
                    <a:cs typeface="Times New Roman" panose="02020603050405020304" pitchFamily="18" charset="0"/>
                  </a:rPr>
                  <a:t>Найденные значения поставляя и находим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339340" algn="l"/>
                  </a:tabLst>
                </a:pPr>
                <a14:m>
                  <m:oMath xmlns:m="http://schemas.openxmlformats.org/officeDocument/2006/math">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Calibri" panose="020F0502020204030204" pitchFamily="34" charset="0"/>
                            <a:cs typeface="Times New Roman" panose="02020603050405020304" pitchFamily="18" charset="0"/>
                          </a:rPr>
                          <m:t>𝜕</m:t>
                        </m:r>
                        <m:r>
                          <a:rPr lang="ru-RU" sz="2000" i="1">
                            <a:latin typeface="Cambria Math" panose="02040503050406030204" pitchFamily="18" charset="0"/>
                            <a:ea typeface="Calibri" panose="020F0502020204030204" pitchFamily="34" charset="0"/>
                            <a:cs typeface="Times New Roman" panose="02020603050405020304" pitchFamily="18" charset="0"/>
                          </a:rPr>
                          <m:t>𝐶</m:t>
                        </m:r>
                      </m:num>
                      <m:den>
                        <m:r>
                          <a:rPr lang="ru-RU" sz="20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𝑊</m:t>
                            </m:r>
                          </m:e>
                          <m:sub>
                            <m:r>
                              <a:rPr lang="ru-RU" sz="2000" i="1">
                                <a:latin typeface="Cambria Math" panose="02040503050406030204" pitchFamily="18" charset="0"/>
                                <a:ea typeface="Calibri" panose="020F0502020204030204" pitchFamily="34" charset="0"/>
                                <a:cs typeface="Times New Roman" panose="02020603050405020304" pitchFamily="18" charset="0"/>
                              </a:rPr>
                              <m:t>00</m:t>
                            </m:r>
                          </m:sub>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bSup>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Calibri" panose="020F0502020204030204" pitchFamily="34" charset="0"/>
                            <a:cs typeface="Times New Roman" panose="02020603050405020304" pitchFamily="18" charset="0"/>
                          </a:rPr>
                          <m:t>𝜕</m:t>
                        </m:r>
                        <m:r>
                          <a:rPr lang="ru-RU" sz="2000" i="1">
                            <a:latin typeface="Cambria Math" panose="02040503050406030204" pitchFamily="18" charset="0"/>
                            <a:ea typeface="Calibri" panose="020F0502020204030204" pitchFamily="34" charset="0"/>
                            <a:cs typeface="Times New Roman" panose="02020603050405020304" pitchFamily="18" charset="0"/>
                          </a:rPr>
                          <m:t>𝐶</m:t>
                        </m:r>
                      </m:num>
                      <m:den>
                        <m:r>
                          <a:rPr lang="ru-RU" sz="20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ru-RU" sz="2000" i="1">
                                <a:latin typeface="Cambria Math" panose="02040503050406030204" pitchFamily="18" charset="0"/>
                                <a:ea typeface="Calibri" panose="020F0502020204030204" pitchFamily="34" charset="0"/>
                                <a:cs typeface="Times New Roman" panose="02020603050405020304" pitchFamily="18" charset="0"/>
                              </a:rPr>
                              <m:t>𝑂</m:t>
                            </m:r>
                          </m:e>
                          <m:sub>
                            <m:r>
                              <a:rPr lang="ru-RU" sz="2000" i="1">
                                <a:latin typeface="Cambria Math" panose="02040503050406030204" pitchFamily="18" charset="0"/>
                                <a:ea typeface="Calibri" panose="020F0502020204030204" pitchFamily="34" charset="0"/>
                                <a:cs typeface="Times New Roman" panose="02020603050405020304" pitchFamily="18" charset="0"/>
                              </a:rPr>
                              <m:t>0</m:t>
                            </m:r>
                          </m:sub>
                        </m:sSub>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ru-RU" sz="2000" i="1">
                                <a:latin typeface="Cambria Math" panose="02040503050406030204" pitchFamily="18" charset="0"/>
                                <a:ea typeface="Calibri" panose="020F0502020204030204" pitchFamily="34" charset="0"/>
                                <a:cs typeface="Times New Roman" panose="02020603050405020304" pitchFamily="18" charset="0"/>
                              </a:rPr>
                              <m:t>𝑂</m:t>
                            </m:r>
                          </m:e>
                          <m:sub>
                            <m:r>
                              <a:rPr lang="ru-RU" sz="2000" i="1">
                                <a:latin typeface="Cambria Math" panose="02040503050406030204" pitchFamily="18" charset="0"/>
                                <a:ea typeface="Calibri" panose="020F0502020204030204" pitchFamily="34" charset="0"/>
                                <a:cs typeface="Times New Roman" panose="02020603050405020304" pitchFamily="18" charset="0"/>
                              </a:rPr>
                              <m:t>0</m:t>
                            </m:r>
                          </m:sub>
                        </m:sSub>
                      </m:num>
                      <m:den>
                        <m:r>
                          <a:rPr lang="ru-RU" sz="20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𝑧</m:t>
                            </m:r>
                          </m:e>
                          <m:sub>
                            <m:r>
                              <a:rPr lang="ru-RU" sz="2000" i="1">
                                <a:latin typeface="Cambria Math" panose="02040503050406030204" pitchFamily="18" charset="0"/>
                                <a:ea typeface="Calibri" panose="020F0502020204030204" pitchFamily="34" charset="0"/>
                                <a:cs typeface="Times New Roman" panose="02020603050405020304" pitchFamily="18" charset="0"/>
                              </a:rPr>
                              <m:t>0</m:t>
                            </m:r>
                          </m:sub>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bSup>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𝑧</m:t>
                            </m:r>
                          </m:e>
                          <m:sub>
                            <m:r>
                              <a:rPr lang="ru-RU" sz="2000" i="1">
                                <a:latin typeface="Cambria Math" panose="02040503050406030204" pitchFamily="18" charset="0"/>
                                <a:ea typeface="Calibri" panose="020F0502020204030204" pitchFamily="34" charset="0"/>
                                <a:cs typeface="Times New Roman" panose="02020603050405020304" pitchFamily="18" charset="0"/>
                              </a:rPr>
                              <m:t>0</m:t>
                            </m:r>
                          </m:sub>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bSup>
                      </m:num>
                      <m:den>
                        <m:sSubSup>
                          <m:sSub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𝑊</m:t>
                            </m:r>
                          </m:e>
                          <m:sub>
                            <m:r>
                              <a:rPr lang="ru-RU" sz="2000" i="1">
                                <a:latin typeface="Cambria Math" panose="02040503050406030204" pitchFamily="18" charset="0"/>
                                <a:ea typeface="Calibri" panose="020F0502020204030204" pitchFamily="34" charset="0"/>
                                <a:cs typeface="Times New Roman" panose="02020603050405020304" pitchFamily="18" charset="0"/>
                              </a:rPr>
                              <m:t>00</m:t>
                            </m:r>
                          </m:sub>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bSup>
                      </m:den>
                    </m:f>
                  </m:oMath>
                </a14:m>
                <a:r>
                  <a:rPr lang="ru-RU" sz="2000"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r>
                      <a:rPr lang="ru-RU" sz="2000" i="1">
                        <a:latin typeface="Cambria Math" panose="02040503050406030204" pitchFamily="18" charset="0"/>
                        <a:ea typeface="Times New Roman" panose="02020603050405020304" pitchFamily="18" charset="0"/>
                        <a:cs typeface="Times New Roman" panose="02020603050405020304" pitchFamily="18" charset="0"/>
                      </a:rPr>
                      <m:t> </m:t>
                    </m:r>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Sub>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𝑌</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Sub>
                      </m:e>
                    </m:d>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i="1">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bSup>
                      </m:e>
                    </m:d>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oMath>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0" y="1"/>
                <a:ext cx="9068430" cy="4116576"/>
              </a:xfrm>
              <a:prstGeom prst="rect">
                <a:avLst/>
              </a:prstGeom>
              <a:blipFill>
                <a:blip r:embed="rId3"/>
                <a:stretch>
                  <a:fillRect l="-672"/>
                </a:stretch>
              </a:blipFill>
            </p:spPr>
            <p:txBody>
              <a:bodyPr/>
              <a:lstStyle/>
              <a:p>
                <a:r>
                  <a:rPr lang="en-US">
                    <a:noFill/>
                  </a:rPr>
                  <a:t> </a:t>
                </a:r>
              </a:p>
            </p:txBody>
          </p:sp>
        </mc:Fallback>
      </mc:AlternateContent>
    </p:spTree>
    <p:extLst>
      <p:ext uri="{BB962C8B-B14F-4D97-AF65-F5344CB8AC3E}">
        <p14:creationId xmlns:p14="http://schemas.microsoft.com/office/powerpoint/2010/main" val="9620571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1"/>
              <p:cNvSpPr/>
              <p:nvPr/>
            </p:nvSpPr>
            <p:spPr>
              <a:xfrm>
                <a:off x="83127" y="0"/>
                <a:ext cx="9007974" cy="4593693"/>
              </a:xfrm>
              <a:prstGeom prst="rect">
                <a:avLst/>
              </a:prstGeom>
            </p:spPr>
            <p:txBody>
              <a:bodyPr wrap="square">
                <a:spAutoFit/>
              </a:bodyPr>
              <a:lstStyle/>
              <a:p>
                <a:pPr>
                  <a:lnSpc>
                    <a:spcPct val="107000"/>
                  </a:lnSpc>
                  <a:spcAft>
                    <a:spcPts val="800"/>
                  </a:spcAft>
                  <a:tabLst>
                    <a:tab pos="2339340" algn="l"/>
                  </a:tabLst>
                </a:pPr>
                <a:r>
                  <a:rPr lang="ru-RU" sz="2000" dirty="0">
                    <a:latin typeface="Times New Roman" panose="02020603050405020304" pitchFamily="18" charset="0"/>
                    <a:ea typeface="Times New Roman" panose="02020603050405020304" pitchFamily="18" charset="0"/>
                    <a:cs typeface="Times New Roman" panose="02020603050405020304" pitchFamily="18" charset="0"/>
                  </a:rPr>
                  <a:t>Если вводим обозначение </a:t>
                </a:r>
                <a14:m>
                  <m:oMath xmlns:m="http://schemas.openxmlformats.org/officeDocument/2006/math">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𝐸</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Sub>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𝑌</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Sub>
                      </m:e>
                    </m:d>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bSup>
                      </m:e>
                    </m:d>
                  </m:oMath>
                </a14:m>
                <a:r>
                  <a:rPr lang="tg-Cyrl-TJ" sz="2000" dirty="0">
                    <a:latin typeface="Times New Roman" panose="02020603050405020304" pitchFamily="18" charset="0"/>
                    <a:ea typeface="Times New Roman" panose="02020603050405020304" pitchFamily="18" charset="0"/>
                    <a:cs typeface="Times New Roman" panose="02020603050405020304" pitchFamily="18" charset="0"/>
                  </a:rPr>
                  <a:t>. Тогда</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339340" algn="l"/>
                  </a:tabLst>
                </a:pPr>
                <a14:m>
                  <m:oMath xmlns:m="http://schemas.openxmlformats.org/officeDocument/2006/math">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tg-Cyrl-TJ" sz="2000" i="1">
                            <a:latin typeface="Cambria Math" panose="02040503050406030204" pitchFamily="18" charset="0"/>
                            <a:ea typeface="Calibri" panose="020F0502020204030204" pitchFamily="34" charset="0"/>
                            <a:cs typeface="Times New Roman" panose="02020603050405020304" pitchFamily="18" charset="0"/>
                          </a:rPr>
                          <m:t>𝜕</m:t>
                        </m:r>
                        <m:r>
                          <a:rPr lang="tg-Cyrl-TJ" sz="2000" i="1">
                            <a:latin typeface="Cambria Math" panose="02040503050406030204" pitchFamily="18" charset="0"/>
                            <a:ea typeface="Calibri" panose="020F0502020204030204" pitchFamily="34" charset="0"/>
                            <a:cs typeface="Times New Roman" panose="02020603050405020304" pitchFamily="18" charset="0"/>
                          </a:rPr>
                          <m:t>𝐶</m:t>
                        </m:r>
                      </m:num>
                      <m:den>
                        <m:r>
                          <a:rPr lang="tg-Cyrl-TJ" sz="20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bSupPr>
                          <m:e>
                            <m:r>
                              <a:rPr lang="tg-Cyrl-TJ" sz="2000" i="1">
                                <a:latin typeface="Cambria Math" panose="02040503050406030204" pitchFamily="18" charset="0"/>
                                <a:ea typeface="Calibri" panose="020F0502020204030204" pitchFamily="34" charset="0"/>
                                <a:cs typeface="Times New Roman" panose="02020603050405020304" pitchFamily="18" charset="0"/>
                              </a:rPr>
                              <m:t>𝑊</m:t>
                            </m:r>
                          </m:e>
                          <m:sub>
                            <m:r>
                              <a:rPr lang="tg-Cyrl-TJ" sz="2000" i="1">
                                <a:latin typeface="Cambria Math" panose="02040503050406030204" pitchFamily="18" charset="0"/>
                                <a:ea typeface="Calibri" panose="020F0502020204030204" pitchFamily="34" charset="0"/>
                                <a:cs typeface="Times New Roman" panose="02020603050405020304" pitchFamily="18" charset="0"/>
                              </a:rPr>
                              <m:t>00</m:t>
                            </m:r>
                          </m:sub>
                          <m:sup>
                            <m:r>
                              <a:rPr lang="tg-Cyrl-TJ" sz="2000" i="1">
                                <a:latin typeface="Cambria Math" panose="02040503050406030204" pitchFamily="18" charset="0"/>
                                <a:ea typeface="Calibri" panose="020F0502020204030204" pitchFamily="34" charset="0"/>
                                <a:cs typeface="Times New Roman" panose="02020603050405020304" pitchFamily="18" charset="0"/>
                              </a:rPr>
                              <m:t>2</m:t>
                            </m:r>
                          </m:sup>
                        </m:sSubSup>
                      </m:den>
                    </m:f>
                    <m:r>
                      <a:rPr lang="tg-Cyrl-TJ"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tg-Cyrl-TJ" sz="2000" i="1">
                            <a:latin typeface="Cambria Math" panose="02040503050406030204" pitchFamily="18" charset="0"/>
                            <a:ea typeface="Calibri" panose="020F0502020204030204" pitchFamily="34" charset="0"/>
                            <a:cs typeface="Times New Roman" panose="02020603050405020304" pitchFamily="18" charset="0"/>
                          </a:rPr>
                          <m:t>𝜕</m:t>
                        </m:r>
                        <m:r>
                          <a:rPr lang="tg-Cyrl-TJ" sz="2000" i="1">
                            <a:latin typeface="Cambria Math" panose="02040503050406030204" pitchFamily="18" charset="0"/>
                            <a:ea typeface="Calibri" panose="020F0502020204030204" pitchFamily="34" charset="0"/>
                            <a:cs typeface="Times New Roman" panose="02020603050405020304" pitchFamily="18" charset="0"/>
                          </a:rPr>
                          <m:t>𝐶</m:t>
                        </m:r>
                      </m:num>
                      <m:den>
                        <m:r>
                          <a:rPr lang="tg-Cyrl-TJ" sz="20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tg-Cyrl-TJ" sz="2000" i="1">
                                <a:latin typeface="Cambria Math" panose="02040503050406030204" pitchFamily="18" charset="0"/>
                                <a:ea typeface="Calibri" panose="020F0502020204030204" pitchFamily="34" charset="0"/>
                                <a:cs typeface="Times New Roman" panose="02020603050405020304" pitchFamily="18" charset="0"/>
                              </a:rPr>
                              <m:t>𝑂</m:t>
                            </m:r>
                          </m:e>
                          <m:sub>
                            <m:r>
                              <a:rPr lang="tg-Cyrl-TJ" sz="2000" i="1">
                                <a:latin typeface="Cambria Math" panose="02040503050406030204" pitchFamily="18" charset="0"/>
                                <a:ea typeface="Calibri" panose="020F0502020204030204" pitchFamily="34" charset="0"/>
                                <a:cs typeface="Times New Roman" panose="02020603050405020304" pitchFamily="18" charset="0"/>
                              </a:rPr>
                              <m:t>0</m:t>
                            </m:r>
                          </m:sub>
                        </m:sSub>
                      </m:den>
                    </m:f>
                    <m:r>
                      <a:rPr lang="tg-Cyrl-TJ"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tg-Cyrl-TJ" sz="20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tg-Cyrl-TJ" sz="2000" i="1">
                                <a:latin typeface="Cambria Math" panose="02040503050406030204" pitchFamily="18" charset="0"/>
                                <a:ea typeface="Calibri" panose="020F0502020204030204" pitchFamily="34" charset="0"/>
                                <a:cs typeface="Times New Roman" panose="02020603050405020304" pitchFamily="18" charset="0"/>
                              </a:rPr>
                              <m:t>𝑂</m:t>
                            </m:r>
                          </m:e>
                          <m:sub>
                            <m:r>
                              <a:rPr lang="tg-Cyrl-TJ" sz="2000" i="1">
                                <a:latin typeface="Cambria Math" panose="02040503050406030204" pitchFamily="18" charset="0"/>
                                <a:ea typeface="Calibri" panose="020F0502020204030204" pitchFamily="34" charset="0"/>
                                <a:cs typeface="Times New Roman" panose="02020603050405020304" pitchFamily="18" charset="0"/>
                              </a:rPr>
                              <m:t>0</m:t>
                            </m:r>
                          </m:sub>
                        </m:sSub>
                      </m:num>
                      <m:den>
                        <m:r>
                          <a:rPr lang="tg-Cyrl-TJ" sz="20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bSupPr>
                          <m:e>
                            <m:r>
                              <a:rPr lang="tg-Cyrl-TJ" sz="2000" i="1">
                                <a:latin typeface="Cambria Math" panose="02040503050406030204" pitchFamily="18" charset="0"/>
                                <a:ea typeface="Calibri" panose="020F0502020204030204" pitchFamily="34" charset="0"/>
                                <a:cs typeface="Times New Roman" panose="02020603050405020304" pitchFamily="18" charset="0"/>
                              </a:rPr>
                              <m:t>𝑧</m:t>
                            </m:r>
                          </m:e>
                          <m:sub>
                            <m:r>
                              <a:rPr lang="tg-Cyrl-TJ" sz="2000" i="1">
                                <a:latin typeface="Cambria Math" panose="02040503050406030204" pitchFamily="18" charset="0"/>
                                <a:ea typeface="Calibri" panose="020F0502020204030204" pitchFamily="34" charset="0"/>
                                <a:cs typeface="Times New Roman" panose="02020603050405020304" pitchFamily="18" charset="0"/>
                              </a:rPr>
                              <m:t>0</m:t>
                            </m:r>
                          </m:sub>
                          <m:sup>
                            <m:r>
                              <a:rPr lang="tg-Cyrl-TJ" sz="2000" i="1">
                                <a:latin typeface="Cambria Math" panose="02040503050406030204" pitchFamily="18" charset="0"/>
                                <a:ea typeface="Calibri" panose="020F0502020204030204" pitchFamily="34" charset="0"/>
                                <a:cs typeface="Times New Roman" panose="02020603050405020304" pitchFamily="18" charset="0"/>
                              </a:rPr>
                              <m:t>2</m:t>
                            </m:r>
                          </m:sup>
                        </m:sSubSup>
                      </m:den>
                    </m:f>
                    <m:r>
                      <a:rPr lang="tg-Cyrl-TJ"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tg-Cyrl-TJ" sz="20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bSupPr>
                          <m:e>
                            <m:r>
                              <a:rPr lang="tg-Cyrl-TJ" sz="2000" i="1">
                                <a:latin typeface="Cambria Math" panose="02040503050406030204" pitchFamily="18" charset="0"/>
                                <a:ea typeface="Calibri" panose="020F0502020204030204" pitchFamily="34" charset="0"/>
                                <a:cs typeface="Times New Roman" panose="02020603050405020304" pitchFamily="18" charset="0"/>
                              </a:rPr>
                              <m:t>𝑧</m:t>
                            </m:r>
                          </m:e>
                          <m:sub>
                            <m:r>
                              <a:rPr lang="tg-Cyrl-TJ" sz="2000" i="1">
                                <a:latin typeface="Cambria Math" panose="02040503050406030204" pitchFamily="18" charset="0"/>
                                <a:ea typeface="Calibri" panose="020F0502020204030204" pitchFamily="34" charset="0"/>
                                <a:cs typeface="Times New Roman" panose="02020603050405020304" pitchFamily="18" charset="0"/>
                              </a:rPr>
                              <m:t>0</m:t>
                            </m:r>
                          </m:sub>
                          <m:sup>
                            <m:r>
                              <a:rPr lang="tg-Cyrl-TJ" sz="2000" i="1">
                                <a:latin typeface="Cambria Math" panose="02040503050406030204" pitchFamily="18" charset="0"/>
                                <a:ea typeface="Calibri" panose="020F0502020204030204" pitchFamily="34" charset="0"/>
                                <a:cs typeface="Times New Roman" panose="02020603050405020304" pitchFamily="18" charset="0"/>
                              </a:rPr>
                              <m:t>2</m:t>
                            </m:r>
                          </m:sup>
                        </m:sSubSup>
                      </m:num>
                      <m:den>
                        <m:sSubSup>
                          <m:sSub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bSupPr>
                          <m:e>
                            <m:r>
                              <a:rPr lang="tg-Cyrl-TJ" sz="2000" i="1">
                                <a:latin typeface="Cambria Math" panose="02040503050406030204" pitchFamily="18" charset="0"/>
                                <a:ea typeface="Calibri" panose="020F0502020204030204" pitchFamily="34" charset="0"/>
                                <a:cs typeface="Times New Roman" panose="02020603050405020304" pitchFamily="18" charset="0"/>
                              </a:rPr>
                              <m:t>𝑊</m:t>
                            </m:r>
                          </m:e>
                          <m:sub>
                            <m:r>
                              <a:rPr lang="tg-Cyrl-TJ" sz="2000" i="1">
                                <a:latin typeface="Cambria Math" panose="02040503050406030204" pitchFamily="18" charset="0"/>
                                <a:ea typeface="Calibri" panose="020F0502020204030204" pitchFamily="34" charset="0"/>
                                <a:cs typeface="Times New Roman" panose="02020603050405020304" pitchFamily="18" charset="0"/>
                              </a:rPr>
                              <m:t>00</m:t>
                            </m:r>
                          </m:sub>
                          <m:sup>
                            <m:r>
                              <a:rPr lang="tg-Cyrl-TJ" sz="2000" i="1">
                                <a:latin typeface="Cambria Math" panose="02040503050406030204" pitchFamily="18" charset="0"/>
                                <a:ea typeface="Calibri" panose="020F0502020204030204" pitchFamily="34" charset="0"/>
                                <a:cs typeface="Times New Roman" panose="02020603050405020304" pitchFamily="18" charset="0"/>
                              </a:rPr>
                              <m:t>2</m:t>
                            </m:r>
                          </m:sup>
                        </m:sSubSup>
                      </m:den>
                    </m:f>
                  </m:oMath>
                </a14:m>
                <a:r>
                  <a:rPr lang="tg-Cyrl-TJ" sz="2000" dirty="0">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r>
                      <a:rPr lang="tg-Cyrl-TJ" sz="2000" i="1">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tg-Cyrl-TJ"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tg-Cyrl-TJ"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tg-Cyrl-TJ"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𝐸</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bSup>
                  </m:oMath>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339340" algn="l"/>
                  </a:tabLst>
                </a:pPr>
                <a:r>
                  <a:rPr lang="ru-RU" sz="2000" dirty="0">
                    <a:latin typeface="Times New Roman" panose="02020603050405020304" pitchFamily="18" charset="0"/>
                    <a:ea typeface="Times New Roman" panose="02020603050405020304" pitchFamily="18" charset="0"/>
                    <a:cs typeface="Times New Roman" panose="02020603050405020304" pitchFamily="18" charset="0"/>
                  </a:rPr>
                  <a:t>Аналогично образом вычислим, следующие произведения</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339340" algn="l"/>
                  </a:tabLst>
                </a:pPr>
                <a14:m>
                  <m:oMath xmlns:m="http://schemas.openxmlformats.org/officeDocument/2006/math">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Calibri" panose="020F0502020204030204" pitchFamily="34" charset="0"/>
                            <a:cs typeface="Times New Roman" panose="02020603050405020304" pitchFamily="18" charset="0"/>
                          </a:rPr>
                          <m:t>𝜕</m:t>
                        </m:r>
                        <m:r>
                          <a:rPr lang="ru-RU" sz="2000" i="1">
                            <a:latin typeface="Cambria Math" panose="02040503050406030204" pitchFamily="18" charset="0"/>
                            <a:ea typeface="Calibri" panose="020F0502020204030204" pitchFamily="34" charset="0"/>
                            <a:cs typeface="Times New Roman" panose="02020603050405020304" pitchFamily="18" charset="0"/>
                          </a:rPr>
                          <m:t>𝐶</m:t>
                        </m:r>
                      </m:num>
                      <m:den>
                        <m:r>
                          <a:rPr lang="ru-RU" sz="20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𝑊</m:t>
                            </m:r>
                          </m:e>
                          <m:sub>
                            <m:r>
                              <a:rPr lang="ru-RU" sz="2000" i="1">
                                <a:latin typeface="Cambria Math" panose="02040503050406030204" pitchFamily="18" charset="0"/>
                                <a:ea typeface="Calibri" panose="020F0502020204030204" pitchFamily="34" charset="0"/>
                                <a:cs typeface="Times New Roman" panose="02020603050405020304" pitchFamily="18" charset="0"/>
                              </a:rPr>
                              <m:t>01</m:t>
                            </m:r>
                          </m:sub>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bSup>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Calibri" panose="020F0502020204030204" pitchFamily="34" charset="0"/>
                            <a:cs typeface="Times New Roman" panose="02020603050405020304" pitchFamily="18" charset="0"/>
                          </a:rPr>
                          <m:t>𝜕</m:t>
                        </m:r>
                        <m:r>
                          <a:rPr lang="ru-RU" sz="2000" i="1">
                            <a:latin typeface="Cambria Math" panose="02040503050406030204" pitchFamily="18" charset="0"/>
                            <a:ea typeface="Calibri" panose="020F0502020204030204" pitchFamily="34" charset="0"/>
                            <a:cs typeface="Times New Roman" panose="02020603050405020304" pitchFamily="18" charset="0"/>
                          </a:rPr>
                          <m:t>𝐶</m:t>
                        </m:r>
                      </m:num>
                      <m:den>
                        <m:r>
                          <a:rPr lang="ru-RU" sz="20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ru-RU" sz="2000" i="1">
                                <a:latin typeface="Cambria Math" panose="02040503050406030204" pitchFamily="18" charset="0"/>
                                <a:ea typeface="Calibri" panose="020F0502020204030204" pitchFamily="34" charset="0"/>
                                <a:cs typeface="Times New Roman" panose="02020603050405020304" pitchFamily="18" charset="0"/>
                              </a:rPr>
                              <m:t>𝑂</m:t>
                            </m:r>
                          </m:e>
                          <m:sub>
                            <m:r>
                              <a:rPr lang="ru-RU" sz="2000" i="1">
                                <a:latin typeface="Cambria Math" panose="02040503050406030204" pitchFamily="18" charset="0"/>
                                <a:ea typeface="Calibri" panose="020F0502020204030204" pitchFamily="34" charset="0"/>
                                <a:cs typeface="Times New Roman" panose="02020603050405020304" pitchFamily="18" charset="0"/>
                              </a:rPr>
                              <m:t>0</m:t>
                            </m:r>
                          </m:sub>
                        </m:sSub>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ru-RU" sz="2000" i="1">
                                <a:latin typeface="Cambria Math" panose="02040503050406030204" pitchFamily="18" charset="0"/>
                                <a:ea typeface="Calibri" panose="020F0502020204030204" pitchFamily="34" charset="0"/>
                                <a:cs typeface="Times New Roman" panose="02020603050405020304" pitchFamily="18" charset="0"/>
                              </a:rPr>
                              <m:t>𝑂</m:t>
                            </m:r>
                          </m:e>
                          <m:sub>
                            <m:r>
                              <a:rPr lang="ru-RU" sz="2000" i="1">
                                <a:latin typeface="Cambria Math" panose="02040503050406030204" pitchFamily="18" charset="0"/>
                                <a:ea typeface="Calibri" panose="020F0502020204030204" pitchFamily="34" charset="0"/>
                                <a:cs typeface="Times New Roman" panose="02020603050405020304" pitchFamily="18" charset="0"/>
                              </a:rPr>
                              <m:t>0</m:t>
                            </m:r>
                          </m:sub>
                        </m:sSub>
                      </m:num>
                      <m:den>
                        <m:r>
                          <a:rPr lang="ru-RU" sz="20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𝑧</m:t>
                            </m:r>
                          </m:e>
                          <m:sub>
                            <m:r>
                              <a:rPr lang="ru-RU" sz="2000" i="1">
                                <a:latin typeface="Cambria Math" panose="02040503050406030204" pitchFamily="18" charset="0"/>
                                <a:ea typeface="Calibri" panose="020F0502020204030204" pitchFamily="34" charset="0"/>
                                <a:cs typeface="Times New Roman" panose="02020603050405020304" pitchFamily="18" charset="0"/>
                              </a:rPr>
                              <m:t>0</m:t>
                            </m:r>
                          </m:sub>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bSup>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𝑧</m:t>
                            </m:r>
                          </m:e>
                          <m:sub>
                            <m:r>
                              <a:rPr lang="ru-RU" sz="2000" i="1">
                                <a:latin typeface="Cambria Math" panose="02040503050406030204" pitchFamily="18" charset="0"/>
                                <a:ea typeface="Calibri" panose="020F0502020204030204" pitchFamily="34" charset="0"/>
                                <a:cs typeface="Times New Roman" panose="02020603050405020304" pitchFamily="18" charset="0"/>
                              </a:rPr>
                              <m:t>0</m:t>
                            </m:r>
                          </m:sub>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bSup>
                      </m:num>
                      <m:den>
                        <m:r>
                          <a:rPr lang="ru-RU" sz="20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𝑊</m:t>
                            </m:r>
                          </m:e>
                          <m:sub>
                            <m:r>
                              <a:rPr lang="ru-RU" sz="2000" i="1">
                                <a:latin typeface="Cambria Math" panose="02040503050406030204" pitchFamily="18" charset="0"/>
                                <a:ea typeface="Calibri" panose="020F0502020204030204" pitchFamily="34" charset="0"/>
                                <a:cs typeface="Times New Roman" panose="02020603050405020304" pitchFamily="18" charset="0"/>
                              </a:rPr>
                              <m:t>01</m:t>
                            </m:r>
                          </m:sub>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bSup>
                      </m:den>
                    </m:f>
                  </m:oMath>
                </a14:m>
                <a:r>
                  <a:rPr lang="ru-RU" sz="2000" dirty="0">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r>
                      <a:rPr lang="ru-RU" sz="2000" i="1">
                        <a:latin typeface="Cambria Math" panose="02040503050406030204" pitchFamily="18" charset="0"/>
                        <a:ea typeface="Times New Roman" panose="02020603050405020304" pitchFamily="18" charset="0"/>
                        <a:cs typeface="Times New Roman" panose="02020603050405020304" pitchFamily="18" charset="0"/>
                      </a:rPr>
                      <m:t> </m:t>
                    </m:r>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Sub>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𝑌</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Sub>
                      </m:e>
                    </m:d>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i="1">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bSup>
                      </m:e>
                    </m:d>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oMath>
                </a14:m>
                <a:r>
                  <a:rPr lang="ru-RU" sz="2000" dirty="0">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tg-Cyrl-TJ"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tg-Cyrl-TJ"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tg-Cyrl-TJ"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𝐸</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bSup>
                  </m:oMath>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339340" algn="l"/>
                  </a:tabLst>
                </a:pPr>
                <a14:m>
                  <m:oMath xmlns:m="http://schemas.openxmlformats.org/officeDocument/2006/math">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Calibri" panose="020F0502020204030204" pitchFamily="34" charset="0"/>
                            <a:cs typeface="Times New Roman" panose="02020603050405020304" pitchFamily="18" charset="0"/>
                          </a:rPr>
                          <m:t>𝜕</m:t>
                        </m:r>
                        <m:r>
                          <a:rPr lang="ru-RU" sz="2000" i="1">
                            <a:latin typeface="Cambria Math" panose="02040503050406030204" pitchFamily="18" charset="0"/>
                            <a:ea typeface="Calibri" panose="020F0502020204030204" pitchFamily="34" charset="0"/>
                            <a:cs typeface="Times New Roman" panose="02020603050405020304" pitchFamily="18" charset="0"/>
                          </a:rPr>
                          <m:t>𝐶</m:t>
                        </m:r>
                      </m:num>
                      <m:den>
                        <m:r>
                          <a:rPr lang="ru-RU" sz="20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𝑊</m:t>
                            </m:r>
                          </m:e>
                          <m:sub>
                            <m:r>
                              <a:rPr lang="ru-RU" sz="2000" i="1">
                                <a:latin typeface="Cambria Math" panose="02040503050406030204" pitchFamily="18" charset="0"/>
                                <a:ea typeface="Calibri" panose="020F0502020204030204" pitchFamily="34" charset="0"/>
                                <a:cs typeface="Times New Roman" panose="02020603050405020304" pitchFamily="18" charset="0"/>
                              </a:rPr>
                              <m:t>02</m:t>
                            </m:r>
                          </m:sub>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bSup>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Calibri" panose="020F0502020204030204" pitchFamily="34" charset="0"/>
                            <a:cs typeface="Times New Roman" panose="02020603050405020304" pitchFamily="18" charset="0"/>
                          </a:rPr>
                          <m:t>𝜕</m:t>
                        </m:r>
                        <m:r>
                          <a:rPr lang="ru-RU" sz="2000" i="1">
                            <a:latin typeface="Cambria Math" panose="02040503050406030204" pitchFamily="18" charset="0"/>
                            <a:ea typeface="Calibri" panose="020F0502020204030204" pitchFamily="34" charset="0"/>
                            <a:cs typeface="Times New Roman" panose="02020603050405020304" pitchFamily="18" charset="0"/>
                          </a:rPr>
                          <m:t>𝐶</m:t>
                        </m:r>
                      </m:num>
                      <m:den>
                        <m:r>
                          <a:rPr lang="ru-RU" sz="20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ru-RU" sz="2000" i="1">
                                <a:latin typeface="Cambria Math" panose="02040503050406030204" pitchFamily="18" charset="0"/>
                                <a:ea typeface="Calibri" panose="020F0502020204030204" pitchFamily="34" charset="0"/>
                                <a:cs typeface="Times New Roman" panose="02020603050405020304" pitchFamily="18" charset="0"/>
                              </a:rPr>
                              <m:t>𝑂</m:t>
                            </m:r>
                          </m:e>
                          <m:sub>
                            <m:r>
                              <a:rPr lang="ru-RU" sz="2000" i="1">
                                <a:latin typeface="Cambria Math" panose="02040503050406030204" pitchFamily="18" charset="0"/>
                                <a:ea typeface="Calibri" panose="020F0502020204030204" pitchFamily="34" charset="0"/>
                                <a:cs typeface="Times New Roman" panose="02020603050405020304" pitchFamily="18" charset="0"/>
                              </a:rPr>
                              <m:t>0</m:t>
                            </m:r>
                          </m:sub>
                        </m:sSub>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ru-RU" sz="2000" i="1">
                                <a:latin typeface="Cambria Math" panose="02040503050406030204" pitchFamily="18" charset="0"/>
                                <a:ea typeface="Calibri" panose="020F0502020204030204" pitchFamily="34" charset="0"/>
                                <a:cs typeface="Times New Roman" panose="02020603050405020304" pitchFamily="18" charset="0"/>
                              </a:rPr>
                              <m:t>𝑂</m:t>
                            </m:r>
                          </m:e>
                          <m:sub>
                            <m:r>
                              <a:rPr lang="ru-RU" sz="2000" i="1">
                                <a:latin typeface="Cambria Math" panose="02040503050406030204" pitchFamily="18" charset="0"/>
                                <a:ea typeface="Calibri" panose="020F0502020204030204" pitchFamily="34" charset="0"/>
                                <a:cs typeface="Times New Roman" panose="02020603050405020304" pitchFamily="18" charset="0"/>
                              </a:rPr>
                              <m:t>0</m:t>
                            </m:r>
                          </m:sub>
                        </m:sSub>
                      </m:num>
                      <m:den>
                        <m:r>
                          <a:rPr lang="ru-RU" sz="20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𝑧</m:t>
                            </m:r>
                          </m:e>
                          <m:sub>
                            <m:r>
                              <a:rPr lang="ru-RU" sz="2000" i="1">
                                <a:latin typeface="Cambria Math" panose="02040503050406030204" pitchFamily="18" charset="0"/>
                                <a:ea typeface="Calibri" panose="020F0502020204030204" pitchFamily="34" charset="0"/>
                                <a:cs typeface="Times New Roman" panose="02020603050405020304" pitchFamily="18" charset="0"/>
                              </a:rPr>
                              <m:t>0</m:t>
                            </m:r>
                          </m:sub>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bSup>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𝑧</m:t>
                            </m:r>
                          </m:e>
                          <m:sub>
                            <m:r>
                              <a:rPr lang="ru-RU" sz="2000" i="1">
                                <a:latin typeface="Cambria Math" panose="02040503050406030204" pitchFamily="18" charset="0"/>
                                <a:ea typeface="Calibri" panose="020F0502020204030204" pitchFamily="34" charset="0"/>
                                <a:cs typeface="Times New Roman" panose="02020603050405020304" pitchFamily="18" charset="0"/>
                              </a:rPr>
                              <m:t>0</m:t>
                            </m:r>
                          </m:sub>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bSup>
                      </m:num>
                      <m:den>
                        <m:r>
                          <a:rPr lang="ru-RU" sz="20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𝑊</m:t>
                            </m:r>
                          </m:e>
                          <m:sub>
                            <m:r>
                              <a:rPr lang="ru-RU" sz="2000" i="1">
                                <a:latin typeface="Cambria Math" panose="02040503050406030204" pitchFamily="18" charset="0"/>
                                <a:ea typeface="Calibri" panose="020F0502020204030204" pitchFamily="34" charset="0"/>
                                <a:cs typeface="Times New Roman" panose="02020603050405020304" pitchFamily="18" charset="0"/>
                              </a:rPr>
                              <m:t>02</m:t>
                            </m:r>
                          </m:sub>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bSup>
                      </m:den>
                    </m:f>
                  </m:oMath>
                </a14:m>
                <a:r>
                  <a:rPr lang="ru-RU" sz="2000" dirty="0">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r>
                      <a:rPr lang="ru-RU" sz="2000" i="1">
                        <a:latin typeface="Cambria Math" panose="02040503050406030204" pitchFamily="18" charset="0"/>
                        <a:ea typeface="Times New Roman" panose="02020603050405020304" pitchFamily="18" charset="0"/>
                        <a:cs typeface="Times New Roman" panose="02020603050405020304" pitchFamily="18" charset="0"/>
                      </a:rPr>
                      <m:t> </m:t>
                    </m:r>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Sub>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𝑌</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Sub>
                      </m:e>
                    </m:d>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i="1">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bSup>
                      </m:e>
                    </m:d>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oMath>
                </a14:m>
                <a:r>
                  <a:rPr lang="ru-RU" sz="2000" dirty="0">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tg-Cyrl-TJ"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tg-Cyrl-TJ"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tg-Cyrl-TJ"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𝐸</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bSup>
                  </m:oMath>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339340" algn="l"/>
                  </a:tabLst>
                </a:pPr>
                <a14:m>
                  <m:oMath xmlns:m="http://schemas.openxmlformats.org/officeDocument/2006/math">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Sub>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1</m:t>
                            </m:r>
                          </m:num>
                          <m:den>
                            <m:r>
                              <a:rPr lang="ru-RU" sz="2000" i="1">
                                <a:latin typeface="Cambria Math" panose="02040503050406030204" pitchFamily="18" charset="0"/>
                                <a:ea typeface="Times New Roman" panose="02020603050405020304" pitchFamily="18" charset="0"/>
                                <a:cs typeface="Times New Roman" panose="02020603050405020304" pitchFamily="18" charset="0"/>
                              </a:rPr>
                              <m:t>2</m:t>
                            </m:r>
                          </m:den>
                        </m:f>
                        <m:r>
                          <a:rPr lang="en-US"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Sub>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𝑌</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Sub>
                              </m:e>
                            </m:d>
                          </m:e>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Sub>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𝑌</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Sub>
                              </m:e>
                            </m:d>
                          </m:e>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num>
                      <m:den>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Sub>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2∙</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1</m:t>
                            </m:r>
                          </m:num>
                          <m:den>
                            <m:r>
                              <a:rPr lang="ru-RU" sz="2000" i="1">
                                <a:latin typeface="Cambria Math" panose="02040503050406030204" pitchFamily="18" charset="0"/>
                                <a:ea typeface="Times New Roman" panose="02020603050405020304" pitchFamily="18" charset="0"/>
                                <a:cs typeface="Times New Roman" panose="02020603050405020304" pitchFamily="18" charset="0"/>
                              </a:rPr>
                              <m:t>2</m:t>
                            </m:r>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Sub>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𝑌</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Sub>
                              </m:e>
                            </m:d>
                          </m:e>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Sub>
                      </m:den>
                    </m:f>
                  </m:oMath>
                </a14:m>
                <a:r>
                  <a:rPr lang="ru-RU" sz="2000" dirty="0">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Sub>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𝑌</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Sub>
                    <m:r>
                      <a:rPr lang="ru-RU" sz="2000" i="1">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339340" algn="l"/>
                  </a:tabLst>
                </a:pPr>
                <a14:m>
                  <m:oMathPara xmlns:m="http://schemas.openxmlformats.org/officeDocument/2006/math">
                    <m:oMathParaPr>
                      <m:jc m:val="left"/>
                    </m:oMathParaPr>
                    <m:oMath xmlns:m="http://schemas.openxmlformats.org/officeDocument/2006/math">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m:t>
                              </m:r>
                            </m:sub>
                          </m:sSub>
                        </m:num>
                        <m:den>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2</m:t>
                              </m:r>
                            </m:sub>
                          </m:sSub>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2000" i="1">
                              <a:latin typeface="Cambria Math" panose="02040503050406030204" pitchFamily="18" charset="0"/>
                              <a:ea typeface="Times New Roman" panose="02020603050405020304" pitchFamily="18" charset="0"/>
                              <a:cs typeface="Times New Roman" panose="02020603050405020304" pitchFamily="18" charset="0"/>
                            </a:rPr>
                            <m:t>))</m:t>
                          </m:r>
                        </m:num>
                        <m:den>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bSup>
                        </m:e>
                      </m:d>
                    </m:oMath>
                  </m:oMathPara>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83127" y="0"/>
                <a:ext cx="9007974" cy="4593693"/>
              </a:xfrm>
              <a:prstGeom prst="rect">
                <a:avLst/>
              </a:prstGeom>
              <a:blipFill>
                <a:blip r:embed="rId3"/>
                <a:stretch>
                  <a:fillRect l="-745" t="-531"/>
                </a:stretch>
              </a:blipFill>
            </p:spPr>
            <p:txBody>
              <a:bodyPr/>
              <a:lstStyle/>
              <a:p>
                <a:r>
                  <a:rPr lang="en-US">
                    <a:noFill/>
                  </a:rPr>
                  <a:t> </a:t>
                </a:r>
              </a:p>
            </p:txBody>
          </p:sp>
        </mc:Fallback>
      </mc:AlternateContent>
    </p:spTree>
    <p:extLst>
      <p:ext uri="{BB962C8B-B14F-4D97-AF65-F5344CB8AC3E}">
        <p14:creationId xmlns:p14="http://schemas.microsoft.com/office/powerpoint/2010/main" val="3096421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1"/>
              <p:cNvSpPr/>
              <p:nvPr/>
            </p:nvSpPr>
            <p:spPr>
              <a:xfrm>
                <a:off x="75570" y="29003"/>
                <a:ext cx="9068430" cy="5131085"/>
              </a:xfrm>
              <a:prstGeom prst="rect">
                <a:avLst/>
              </a:prstGeom>
            </p:spPr>
            <p:txBody>
              <a:bodyPr wrap="square">
                <a:spAutoFit/>
              </a:bodyPr>
              <a:lstStyle/>
              <a:p>
                <a:pPr>
                  <a:lnSpc>
                    <a:spcPct val="107000"/>
                  </a:lnSpc>
                  <a:spcAft>
                    <a:spcPts val="800"/>
                  </a:spcAft>
                  <a:tabLst>
                    <a:tab pos="2339340" algn="l"/>
                  </a:tabLst>
                </a:pPr>
                <a:r>
                  <a:rPr lang="ru-RU" sz="1800" dirty="0" smtClean="0">
                    <a:latin typeface="Calibri" panose="020F0502020204030204" pitchFamily="34" charset="0"/>
                    <a:ea typeface="Times New Roman" panose="02020603050405020304" pitchFamily="18" charset="0"/>
                    <a:cs typeface="Times New Roman" panose="02020603050405020304" pitchFamily="18" charset="0"/>
                  </a:rPr>
                  <a:t>Таким образом, для базиса </a:t>
                </a:r>
                <a14:m>
                  <m:oMath xmlns:m="http://schemas.openxmlformats.org/officeDocument/2006/math">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𝑏</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2</m:t>
                        </m:r>
                      </m:sup>
                    </m:sSubSup>
                  </m:oMath>
                </a14:m>
                <a:r>
                  <a:rPr lang="ru-RU" sz="1800" dirty="0">
                    <a:latin typeface="Calibri" panose="020F0502020204030204" pitchFamily="34" charset="0"/>
                    <a:ea typeface="Times New Roman" panose="02020603050405020304" pitchFamily="18" charset="0"/>
                    <a:cs typeface="Times New Roman" panose="02020603050405020304" pitchFamily="18" charset="0"/>
                  </a:rPr>
                  <a:t> тоже находим: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339340" algn="l"/>
                  </a:tabLst>
                </a:pPr>
                <a14:m>
                  <m:oMathPara xmlns:m="http://schemas.openxmlformats.org/officeDocument/2006/math">
                    <m:oMathParaPr>
                      <m:jc m:val="left"/>
                    </m:oMathParaPr>
                    <m:oMath xmlns:m="http://schemas.openxmlformats.org/officeDocument/2006/math">
                      <m:f>
                        <m:f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𝑏</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ru-RU" sz="18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00</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2</m:t>
                                  </m:r>
                                </m:sup>
                              </m:sSubSup>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ru-RU"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01</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2</m:t>
                                  </m:r>
                                </m:sup>
                              </m:sSubSup>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ru-RU"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02</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2</m:t>
                                  </m:r>
                                </m:sup>
                              </m:sSubSup>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ru-RU"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𝑏</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2</m:t>
                                  </m:r>
                                </m:sup>
                              </m:sSubSup>
                            </m:e>
                          </m:d>
                        </m:num>
                        <m:den>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𝑏</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ru-RU" sz="18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latin typeface="Cambria Math" panose="02040503050406030204" pitchFamily="18" charset="0"/>
                              <a:ea typeface="Times New Roman" panose="02020603050405020304" pitchFamily="18" charset="0"/>
                              <a:cs typeface="Times New Roman" panose="02020603050405020304" pitchFamily="18" charset="0"/>
                            </a:rPr>
                            <m:t>𝜕</m:t>
                          </m:r>
                          <m:r>
                            <a:rPr lang="ru-RU"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𝑏</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ru-RU" sz="1800" i="1">
                              <a:latin typeface="Cambria Math" panose="02040503050406030204" pitchFamily="18" charset="0"/>
                              <a:ea typeface="Times New Roman" panose="02020603050405020304" pitchFamily="18" charset="0"/>
                              <a:cs typeface="Times New Roman" panose="02020603050405020304" pitchFamily="18" charset="0"/>
                            </a:rPr>
                            <m:t>)</m:t>
                          </m:r>
                        </m:num>
                        <m:den>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𝑏</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800" i="1">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339340" algn="l"/>
                  </a:tabLst>
                </a:pPr>
                <a14:m>
                  <m:oMathPara xmlns:m="http://schemas.openxmlformats.org/officeDocument/2006/math">
                    <m:oMathParaPr>
                      <m:jc m:val="left"/>
                    </m:oMathParaPr>
                    <m:oMath xmlns:m="http://schemas.openxmlformats.org/officeDocument/2006/math">
                      <m:f>
                        <m:f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latin typeface="Cambria Math" panose="02040503050406030204" pitchFamily="18" charset="0"/>
                              <a:ea typeface="Times New Roman" panose="02020603050405020304" pitchFamily="18" charset="0"/>
                              <a:cs typeface="Times New Roman" panose="02020603050405020304" pitchFamily="18" charset="0"/>
                            </a:rPr>
                            <m:t>𝜕</m:t>
                          </m:r>
                          <m:r>
                            <a:rPr lang="en-US" sz="18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8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8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8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latin typeface="Cambria Math" panose="02040503050406030204" pitchFamily="18" charset="0"/>
                              <a:ea typeface="Times New Roman" panose="02020603050405020304" pitchFamily="18" charset="0"/>
                              <a:cs typeface="Times New Roman" panose="02020603050405020304" pitchFamily="18" charset="0"/>
                            </a:rPr>
                            <m:t>𝜕</m:t>
                          </m:r>
                          <m:r>
                            <a:rPr lang="en-US" sz="18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800" i="1">
                                  <a:latin typeface="Cambria Math" panose="02040503050406030204" pitchFamily="18" charset="0"/>
                                  <a:ea typeface="Times New Roman" panose="02020603050405020304" pitchFamily="18" charset="0"/>
                                  <a:cs typeface="Times New Roman" panose="02020603050405020304" pitchFamily="18" charset="0"/>
                                </a:rPr>
                                <m:t>0</m:t>
                              </m:r>
                            </m:sub>
                          </m:sSub>
                        </m:den>
                      </m:f>
                      <m:r>
                        <a:rPr lang="en-US" sz="18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800" i="1">
                                  <a:latin typeface="Cambria Math" panose="02040503050406030204" pitchFamily="18" charset="0"/>
                                  <a:ea typeface="Times New Roman" panose="02020603050405020304" pitchFamily="18" charset="0"/>
                                  <a:cs typeface="Times New Roman" panose="02020603050405020304" pitchFamily="18" charset="0"/>
                                </a:rPr>
                                <m:t>0</m:t>
                              </m:r>
                            </m:sub>
                          </m:sSub>
                        </m:num>
                        <m:den>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8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8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8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8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800" i="1">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8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8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800"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800" i="1">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latin typeface="Cambria Math" panose="02040503050406030204" pitchFamily="18" charset="0"/>
                                  <a:ea typeface="Times New Roman" panose="02020603050405020304" pitchFamily="18" charset="0"/>
                                  <a:cs typeface="Times New Roman" panose="02020603050405020304" pitchFamily="18" charset="0"/>
                                </a:rPr>
                                <m:t>𝑌</m:t>
                              </m:r>
                            </m:e>
                            <m:sub>
                              <m:r>
                                <a:rPr lang="en-US" sz="1800" i="1">
                                  <a:latin typeface="Cambria Math" panose="02040503050406030204" pitchFamily="18" charset="0"/>
                                  <a:ea typeface="Times New Roman" panose="02020603050405020304" pitchFamily="18" charset="0"/>
                                  <a:cs typeface="Times New Roman" panose="02020603050405020304" pitchFamily="18" charset="0"/>
                                </a:rPr>
                                <m:t>0</m:t>
                              </m:r>
                            </m:sub>
                          </m:sSub>
                        </m:e>
                      </m:d>
                      <m:r>
                        <a:rPr lang="en-US" sz="1800" i="1">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en-US" sz="1800" i="1">
                              <a:latin typeface="Cambria Math" panose="02040503050406030204" pitchFamily="18" charset="0"/>
                              <a:ea typeface="Times New Roman" panose="02020603050405020304" pitchFamily="18" charset="0"/>
                              <a:cs typeface="Times New Roman" panose="02020603050405020304" pitchFamily="18" charset="0"/>
                            </a:rPr>
                            <m:t>2</m:t>
                          </m:r>
                        </m:sub>
                        <m:sup>
                          <m:r>
                            <a:rPr lang="en-US" sz="18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8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800" i="1">
                                  <a:latin typeface="Cambria Math" panose="02040503050406030204" pitchFamily="18" charset="0"/>
                                  <a:ea typeface="Times New Roman" panose="02020603050405020304" pitchFamily="18" charset="0"/>
                                  <a:cs typeface="Times New Roman" panose="02020603050405020304" pitchFamily="18" charset="0"/>
                                </a:rPr>
                                <m:t>2</m:t>
                              </m:r>
                            </m:sup>
                          </m:sSubSup>
                        </m:e>
                      </m:d>
                      <m:r>
                        <a:rPr lang="en-US" sz="1800" i="1">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339340" algn="l"/>
                  </a:tabLst>
                </a:pPr>
                <a14:m>
                  <m:oMath xmlns:m="http://schemas.openxmlformats.org/officeDocument/2006/math">
                    <m:f>
                      <m:f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latin typeface="Cambria Math" panose="02040503050406030204" pitchFamily="18" charset="0"/>
                            <a:ea typeface="Times New Roman" panose="02020603050405020304" pitchFamily="18" charset="0"/>
                            <a:cs typeface="Times New Roman" panose="02020603050405020304" pitchFamily="18" charset="0"/>
                          </a:rPr>
                          <m:t>𝜕</m:t>
                        </m:r>
                        <m:r>
                          <a:rPr lang="en-US" sz="18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8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800" i="1">
                                <a:latin typeface="Cambria Math" panose="02040503050406030204" pitchFamily="18" charset="0"/>
                                <a:ea typeface="Times New Roman" panose="02020603050405020304" pitchFamily="18" charset="0"/>
                                <a:cs typeface="Times New Roman" panose="02020603050405020304" pitchFamily="18" charset="0"/>
                              </a:rPr>
                              <m:t>2</m:t>
                            </m:r>
                          </m:sup>
                        </m:sSubSup>
                      </m:den>
                    </m:f>
                  </m:oMath>
                </a14:m>
                <a:r>
                  <a:rPr lang="en-US" sz="1800"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d>
                      <m:d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800" i="1">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latin typeface="Cambria Math" panose="02040503050406030204" pitchFamily="18" charset="0"/>
                                <a:ea typeface="Times New Roman" panose="02020603050405020304" pitchFamily="18" charset="0"/>
                                <a:cs typeface="Times New Roman" panose="02020603050405020304" pitchFamily="18" charset="0"/>
                              </a:rPr>
                              <m:t>𝑌</m:t>
                            </m:r>
                          </m:e>
                          <m:sub>
                            <m:r>
                              <a:rPr lang="en-US" sz="1800" i="1">
                                <a:latin typeface="Cambria Math" panose="02040503050406030204" pitchFamily="18" charset="0"/>
                                <a:ea typeface="Times New Roman" panose="02020603050405020304" pitchFamily="18" charset="0"/>
                                <a:cs typeface="Times New Roman" panose="02020603050405020304" pitchFamily="18" charset="0"/>
                              </a:rPr>
                              <m:t>0</m:t>
                            </m:r>
                          </m:sub>
                        </m:sSub>
                      </m:e>
                    </m:d>
                    <m:r>
                      <a:rPr lang="en-US" sz="1800" i="1">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en-US" sz="1800" i="1">
                            <a:latin typeface="Cambria Math" panose="02040503050406030204" pitchFamily="18" charset="0"/>
                            <a:ea typeface="Times New Roman" panose="02020603050405020304" pitchFamily="18" charset="0"/>
                            <a:cs typeface="Times New Roman" panose="02020603050405020304" pitchFamily="18" charset="0"/>
                          </a:rPr>
                          <m:t>2</m:t>
                        </m:r>
                      </m:sub>
                      <m:sup>
                        <m:r>
                          <a:rPr lang="en-US" sz="18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8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800" i="1">
                                <a:latin typeface="Cambria Math" panose="02040503050406030204" pitchFamily="18" charset="0"/>
                                <a:ea typeface="Times New Roman" panose="02020603050405020304" pitchFamily="18" charset="0"/>
                                <a:cs typeface="Times New Roman" panose="02020603050405020304" pitchFamily="18" charset="0"/>
                              </a:rPr>
                              <m:t>2</m:t>
                            </m:r>
                          </m:sup>
                        </m:sSubSup>
                      </m:e>
                    </m:d>
                  </m:oMath>
                </a14:m>
                <a:r>
                  <a:rPr lang="en-US" sz="1800"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tg-Cyrl-TJ" sz="1800" i="1">
                            <a:latin typeface="Cambria Math" panose="02040503050406030204" pitchFamily="18" charset="0"/>
                            <a:ea typeface="Times New Roman" panose="02020603050405020304" pitchFamily="18" charset="0"/>
                            <a:cs typeface="Times New Roman" panose="02020603050405020304" pitchFamily="18" charset="0"/>
                          </a:rPr>
                          <m:t>𝑎</m:t>
                        </m:r>
                      </m:e>
                      <m:sub>
                        <m:r>
                          <a:rPr lang="tg-Cyrl-TJ" sz="1800" i="1">
                            <a:latin typeface="Cambria Math" panose="02040503050406030204" pitchFamily="18" charset="0"/>
                            <a:ea typeface="Times New Roman" panose="02020603050405020304" pitchFamily="18" charset="0"/>
                            <a:cs typeface="Times New Roman" panose="02020603050405020304" pitchFamily="18" charset="0"/>
                          </a:rPr>
                          <m:t>1</m:t>
                        </m:r>
                      </m:sub>
                      <m:sup>
                        <m:r>
                          <a:rPr lang="tg-Cyrl-TJ" sz="18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en-US" sz="1800" i="1">
                        <a:latin typeface="Cambria Math" panose="02040503050406030204" pitchFamily="18" charset="0"/>
                        <a:ea typeface="Times New Roman" panose="02020603050405020304" pitchFamily="18" charset="0"/>
                        <a:cs typeface="Times New Roman" panose="02020603050405020304" pitchFamily="18" charset="0"/>
                      </a:rPr>
                      <m:t>∙</m:t>
                    </m:r>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𝐸</m:t>
                        </m:r>
                      </m:e>
                      <m:sub>
                        <m:r>
                          <a:rPr lang="en-US" sz="18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800" i="1">
                            <a:latin typeface="Cambria Math" panose="02040503050406030204" pitchFamily="18" charset="0"/>
                            <a:ea typeface="Times New Roman" panose="02020603050405020304" pitchFamily="18" charset="0"/>
                            <a:cs typeface="Times New Roman" panose="02020603050405020304" pitchFamily="18" charset="0"/>
                          </a:rPr>
                          <m:t>2</m:t>
                        </m:r>
                      </m:sup>
                    </m:sSubSup>
                  </m:oMath>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tg-Cyrl-TJ" sz="1800" dirty="0">
                    <a:latin typeface="Calibri" panose="020F0502020204030204" pitchFamily="34" charset="0"/>
                    <a:ea typeface="Times New Roman" panose="02020603050405020304" pitchFamily="18" charset="0"/>
                    <a:cs typeface="Times New Roman" panose="02020603050405020304" pitchFamily="18" charset="0"/>
                  </a:rPr>
                  <a:t> </a:t>
                </a:r>
                <a:r>
                  <a:rPr lang="tg-Cyrl-TJ" sz="1800" dirty="0" smtClean="0">
                    <a:latin typeface="Calibri" panose="020F0502020204030204" pitchFamily="34" charset="0"/>
                    <a:ea typeface="Times New Roman" panose="02020603050405020304" pitchFamily="18" charset="0"/>
                    <a:cs typeface="Times New Roman" panose="02020603050405020304" pitchFamily="18" charset="0"/>
                  </a:rPr>
                  <a:t>           </a:t>
                </a:r>
                <a:r>
                  <a:rPr lang="ru-RU" sz="1800" dirty="0" smtClean="0">
                    <a:latin typeface="Calibri" panose="020F0502020204030204" pitchFamily="34" charset="0"/>
                    <a:ea typeface="Times New Roman" panose="02020603050405020304" pitchFamily="18" charset="0"/>
                    <a:cs typeface="Times New Roman" panose="02020603050405020304" pitchFamily="18" charset="0"/>
                  </a:rPr>
                  <a:t>Самостоятельно </a:t>
                </a:r>
                <a:r>
                  <a:rPr lang="ru-RU" sz="1800" dirty="0">
                    <a:latin typeface="Calibri" panose="020F0502020204030204" pitchFamily="34" charset="0"/>
                    <a:ea typeface="Times New Roman" panose="02020603050405020304" pitchFamily="18" charset="0"/>
                    <a:cs typeface="Times New Roman" panose="02020603050405020304" pitchFamily="18" charset="0"/>
                  </a:rPr>
                  <a:t>для второго выхода вычислите значения частного производного для всех входов и выхода.</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07000"/>
                  </a:lnSpc>
                </a:pPr>
                <a:r>
                  <a:rPr lang="ru-RU" sz="1800" dirty="0">
                    <a:latin typeface="Calibri" panose="020F0502020204030204" pitchFamily="34" charset="0"/>
                    <a:ea typeface="Times New Roman" panose="02020603050405020304" pitchFamily="18" charset="0"/>
                    <a:cs typeface="Times New Roman" panose="02020603050405020304" pitchFamily="18" charset="0"/>
                  </a:rPr>
                  <a:t>В итоге получим: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f>
                      <m:f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latin typeface="Cambria Math" panose="02040503050406030204" pitchFamily="18" charset="0"/>
                            <a:ea typeface="Times New Roman" panose="02020603050405020304" pitchFamily="18" charset="0"/>
                            <a:cs typeface="Times New Roman" panose="02020603050405020304" pitchFamily="18" charset="0"/>
                          </a:rPr>
                          <m:t>𝜕</m:t>
                        </m:r>
                        <m:r>
                          <a:rPr lang="en-US" sz="18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00</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ru-RU"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m:t>
                        </m:r>
                        <m:r>
                          <a:rPr lang="en-US" sz="1800" i="1">
                            <a:latin typeface="Cambria Math" panose="02040503050406030204" pitchFamily="18" charset="0"/>
                            <a:ea typeface="Times New Roman" panose="02020603050405020304" pitchFamily="18" charset="0"/>
                            <a:cs typeface="Times New Roman" panose="02020603050405020304" pitchFamily="18" charset="0"/>
                          </a:rPr>
                          <m:t>𝐸</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ru-RU"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1</m:t>
                        </m:r>
                      </m:sup>
                    </m:sSubSup>
                  </m:oMath>
                </a14:m>
                <a:r>
                  <a:rPr lang="ru-RU" sz="1800"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f>
                      <m:f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latin typeface="Cambria Math" panose="02040503050406030204" pitchFamily="18" charset="0"/>
                            <a:ea typeface="Times New Roman" panose="02020603050405020304" pitchFamily="18" charset="0"/>
                            <a:cs typeface="Times New Roman" panose="02020603050405020304" pitchFamily="18" charset="0"/>
                          </a:rPr>
                          <m:t>𝜕</m:t>
                        </m:r>
                        <m:r>
                          <a:rPr lang="en-US" sz="18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01</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ru-RU" sz="1800" i="1">
                        <a:latin typeface="Cambria Math" panose="02040503050406030204" pitchFamily="18" charset="0"/>
                        <a:ea typeface="Times New Roman" panose="02020603050405020304" pitchFamily="18" charset="0"/>
                        <a:cs typeface="Times New Roman" panose="02020603050405020304" pitchFamily="18" charset="0"/>
                      </a:rPr>
                      <m:t>=</m:t>
                    </m:r>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𝐸</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ru-RU"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1</m:t>
                        </m:r>
                      </m:sup>
                    </m:sSubSup>
                  </m:oMath>
                </a14:m>
                <a:r>
                  <a:rPr lang="ru-RU" sz="1800"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f>
                      <m:f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latin typeface="Cambria Math" panose="02040503050406030204" pitchFamily="18" charset="0"/>
                            <a:ea typeface="Times New Roman" panose="02020603050405020304" pitchFamily="18" charset="0"/>
                            <a:cs typeface="Times New Roman" panose="02020603050405020304" pitchFamily="18" charset="0"/>
                          </a:rPr>
                          <m:t>𝜕</m:t>
                        </m:r>
                        <m:r>
                          <a:rPr lang="en-US" sz="18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02</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ru-RU" sz="1800" i="1">
                        <a:latin typeface="Cambria Math" panose="02040503050406030204" pitchFamily="18" charset="0"/>
                        <a:ea typeface="Times New Roman" panose="02020603050405020304" pitchFamily="18" charset="0"/>
                        <a:cs typeface="Times New Roman" panose="02020603050405020304" pitchFamily="18" charset="0"/>
                      </a:rPr>
                      <m:t>=</m:t>
                    </m:r>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𝐸</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ru-RU"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1</m:t>
                        </m:r>
                      </m:sup>
                    </m:sSubSup>
                  </m:oMath>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f>
                      <m:f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latin typeface="Cambria Math" panose="02040503050406030204" pitchFamily="18" charset="0"/>
                            <a:ea typeface="Times New Roman" panose="02020603050405020304" pitchFamily="18" charset="0"/>
                            <a:cs typeface="Times New Roman" panose="02020603050405020304" pitchFamily="18" charset="0"/>
                          </a:rPr>
                          <m:t>𝜕</m:t>
                        </m:r>
                        <m:r>
                          <a:rPr lang="en-US" sz="18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10</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ru-RU" sz="1800" i="1">
                        <a:latin typeface="Cambria Math" panose="02040503050406030204" pitchFamily="18" charset="0"/>
                        <a:ea typeface="Times New Roman" panose="02020603050405020304" pitchFamily="18" charset="0"/>
                        <a:cs typeface="Times New Roman" panose="02020603050405020304" pitchFamily="18" charset="0"/>
                      </a:rPr>
                      <m:t>=</m:t>
                    </m:r>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𝐸</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ru-RU"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1</m:t>
                        </m:r>
                      </m:sup>
                    </m:sSubSup>
                  </m:oMath>
                </a14:m>
                <a:r>
                  <a:rPr lang="ru-RU" sz="1800"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f>
                      <m:f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latin typeface="Cambria Math" panose="02040503050406030204" pitchFamily="18" charset="0"/>
                            <a:ea typeface="Times New Roman" panose="02020603050405020304" pitchFamily="18" charset="0"/>
                            <a:cs typeface="Times New Roman" panose="02020603050405020304" pitchFamily="18" charset="0"/>
                          </a:rPr>
                          <m:t>𝜕</m:t>
                        </m:r>
                        <m:r>
                          <a:rPr lang="en-US" sz="18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11</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ru-RU" sz="1800" i="1">
                        <a:latin typeface="Cambria Math" panose="02040503050406030204" pitchFamily="18" charset="0"/>
                        <a:ea typeface="Times New Roman" panose="02020603050405020304" pitchFamily="18" charset="0"/>
                        <a:cs typeface="Times New Roman" panose="02020603050405020304" pitchFamily="18" charset="0"/>
                      </a:rPr>
                      <m:t>=</m:t>
                    </m:r>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𝐸</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ru-RU"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1</m:t>
                        </m:r>
                      </m:sup>
                    </m:sSubSup>
                  </m:oMath>
                </a14:m>
                <a:r>
                  <a:rPr lang="ru-RU" sz="1800"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f>
                      <m:f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latin typeface="Cambria Math" panose="02040503050406030204" pitchFamily="18" charset="0"/>
                            <a:ea typeface="Times New Roman" panose="02020603050405020304" pitchFamily="18" charset="0"/>
                            <a:cs typeface="Times New Roman" panose="02020603050405020304" pitchFamily="18" charset="0"/>
                          </a:rPr>
                          <m:t>𝜕</m:t>
                        </m:r>
                        <m:r>
                          <a:rPr lang="en-US" sz="18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12</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ru-RU" sz="1800" i="1">
                        <a:latin typeface="Cambria Math" panose="02040503050406030204" pitchFamily="18" charset="0"/>
                        <a:ea typeface="Times New Roman" panose="02020603050405020304" pitchFamily="18" charset="0"/>
                        <a:cs typeface="Times New Roman" panose="02020603050405020304" pitchFamily="18" charset="0"/>
                      </a:rPr>
                      <m:t>=</m:t>
                    </m:r>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𝐸</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ru-RU"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18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1800" i="1">
                            <a:latin typeface="Cambria Math" panose="02040503050406030204" pitchFamily="18" charset="0"/>
                            <a:ea typeface="Times New Roman" panose="02020603050405020304" pitchFamily="18" charset="0"/>
                            <a:cs typeface="Times New Roman" panose="02020603050405020304" pitchFamily="18" charset="0"/>
                          </a:rPr>
                          <m:t>1</m:t>
                        </m:r>
                      </m:sup>
                    </m:sSubSup>
                  </m:oMath>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Para xmlns:m="http://schemas.openxmlformats.org/officeDocument/2006/math">
                    <m:oMathParaPr>
                      <m:jc m:val="left"/>
                    </m:oMathParaPr>
                    <m:oMath xmlns:m="http://schemas.openxmlformats.org/officeDocument/2006/math">
                      <m:f>
                        <m:f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latin typeface="Cambria Math" panose="02040503050406030204" pitchFamily="18" charset="0"/>
                              <a:ea typeface="Times New Roman" panose="02020603050405020304" pitchFamily="18" charset="0"/>
                              <a:cs typeface="Times New Roman" panose="02020603050405020304" pitchFamily="18" charset="0"/>
                            </a:rPr>
                            <m:t>𝜕</m:t>
                          </m:r>
                          <m:r>
                            <a:rPr lang="en-US" sz="18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800" i="1">
                                  <a:latin typeface="Cambria Math" panose="02040503050406030204" pitchFamily="18" charset="0"/>
                                  <a:ea typeface="Times New Roman" panose="02020603050405020304" pitchFamily="18" charset="0"/>
                                  <a:cs typeface="Times New Roman" panose="02020603050405020304" pitchFamily="18" charset="0"/>
                                </a:rPr>
                                <m:t>10</m:t>
                              </m:r>
                            </m:sub>
                            <m:sup>
                              <m:r>
                                <a:rPr lang="en-US" sz="18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800" i="1">
                          <a:latin typeface="Cambria Math" panose="02040503050406030204" pitchFamily="18" charset="0"/>
                          <a:ea typeface="Times New Roman" panose="02020603050405020304" pitchFamily="18" charset="0"/>
                          <a:cs typeface="Times New Roman" panose="02020603050405020304" pitchFamily="18" charset="0"/>
                        </a:rPr>
                        <m:t>=</m:t>
                      </m:r>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𝐸</m:t>
                          </m:r>
                        </m:e>
                        <m:sub>
                          <m:r>
                            <a:rPr lang="en-US" sz="1800" i="1">
                              <a:latin typeface="Cambria Math" panose="02040503050406030204" pitchFamily="18" charset="0"/>
                              <a:ea typeface="Times New Roman" panose="02020603050405020304" pitchFamily="18" charset="0"/>
                              <a:cs typeface="Times New Roman" panose="02020603050405020304" pitchFamily="18" charset="0"/>
                            </a:rPr>
                            <m:t>1</m:t>
                          </m:r>
                        </m:sub>
                        <m:sup>
                          <m:r>
                            <a:rPr lang="en-US" sz="18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8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8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800" i="1">
                              <a:latin typeface="Cambria Math" panose="02040503050406030204" pitchFamily="18" charset="0"/>
                              <a:ea typeface="Times New Roman" panose="02020603050405020304" pitchFamily="18" charset="0"/>
                              <a:cs typeface="Times New Roman" panose="02020603050405020304" pitchFamily="18" charset="0"/>
                            </a:rPr>
                            <m:t>1</m:t>
                          </m:r>
                        </m:sup>
                      </m:sSubSup>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75570" y="29003"/>
                <a:ext cx="9068430" cy="5131085"/>
              </a:xfrm>
              <a:prstGeom prst="rect">
                <a:avLst/>
              </a:prstGeom>
              <a:blipFill>
                <a:blip r:embed="rId3"/>
                <a:stretch>
                  <a:fillRect l="-538" t="-476" r="-605"/>
                </a:stretch>
              </a:blipFill>
            </p:spPr>
            <p:txBody>
              <a:bodyPr/>
              <a:lstStyle/>
              <a:p>
                <a:r>
                  <a:rPr lang="en-US">
                    <a:noFill/>
                  </a:rPr>
                  <a:t> </a:t>
                </a:r>
              </a:p>
            </p:txBody>
          </p:sp>
        </mc:Fallback>
      </mc:AlternateContent>
    </p:spTree>
    <p:extLst>
      <p:ext uri="{BB962C8B-B14F-4D97-AF65-F5344CB8AC3E}">
        <p14:creationId xmlns:p14="http://schemas.microsoft.com/office/powerpoint/2010/main" val="3168630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1"/>
              <p:cNvSpPr/>
              <p:nvPr/>
            </p:nvSpPr>
            <p:spPr>
              <a:xfrm>
                <a:off x="52899" y="0"/>
                <a:ext cx="9091101" cy="1820242"/>
              </a:xfrm>
              <a:prstGeom prst="rect">
                <a:avLst/>
              </a:prstGeom>
            </p:spPr>
            <p:txBody>
              <a:bodyPr wrap="square">
                <a:spAutoFit/>
              </a:bodyPr>
              <a:lstStyle/>
              <a:p>
                <a:pPr algn="just">
                  <a:lnSpc>
                    <a:spcPct val="107000"/>
                  </a:lnSpc>
                </a:pPr>
                <a:r>
                  <a:rPr lang="ru-RU" sz="2000" dirty="0">
                    <a:latin typeface="Times New Roman" panose="02020603050405020304" pitchFamily="18" charset="0"/>
                    <a:ea typeface="Times New Roman" panose="02020603050405020304" pitchFamily="18" charset="0"/>
                    <a:cs typeface="Times New Roman" panose="02020603050405020304" pitchFamily="18" charset="0"/>
                  </a:rPr>
                  <a:t>Полученные результаты перепишем в матричном виде:</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pPr>
                <a14:m>
                  <m:oMathPara xmlns:m="http://schemas.openxmlformats.org/officeDocument/2006/math">
                    <m:oMathParaPr>
                      <m:jc m:val="centerGroup"/>
                    </m:oMathParaPr>
                    <m:oMath xmlns:m="http://schemas.openxmlformats.org/officeDocument/2006/math">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p>
                      <m:r>
                        <a:rPr lang="en-US" sz="2000" i="1">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3"/>
                                    <m:mcJc m:val="center"/>
                                  </m:mcPr>
                                </m:mc>
                              </m:mcs>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mPr>
                            <m:m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e>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e>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e>
                            </m:mr>
                            <m:m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e>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e>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e>
                            </m:mr>
                          </m:m>
                        </m:e>
                      </m:d>
                      <m:r>
                        <a:rPr lang="en-US" sz="2000"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eqArrP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bSup>
                            </m:e>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bSup>
                            </m:e>
                          </m:eqArr>
                        </m:e>
                      </m:d>
                      <m:r>
                        <a:rPr lang="en-US" sz="2000"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3"/>
                                    <m:mcJc m:val="center"/>
                                  </m:mcPr>
                                </m:mc>
                              </m:mcs>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mPr>
                            <m:mr>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e>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e>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e>
                            </m:mr>
                          </m:m>
                        </m:e>
                      </m:d>
                      <m:r>
                        <a:rPr lang="en-US"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p>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𝑎</m:t>
                                  </m:r>
                                </m:e>
                                <m:sup>
                                  <m:r>
                                    <a:rPr lang="en-US" sz="2000" i="1">
                                      <a:latin typeface="Cambria Math" panose="02040503050406030204" pitchFamily="18" charset="0"/>
                                      <a:ea typeface="Times New Roman" panose="02020603050405020304" pitchFamily="18" charset="0"/>
                                      <a:cs typeface="Times New Roman" panose="02020603050405020304" pitchFamily="18" charset="0"/>
                                    </a:rPr>
                                    <m:t>1</m:t>
                                  </m:r>
                                </m:sup>
                              </m:sSup>
                            </m:e>
                          </m:d>
                        </m:e>
                        <m:sup>
                          <m:r>
                            <a:rPr lang="en-US" sz="2000" i="1">
                              <a:latin typeface="Cambria Math" panose="02040503050406030204" pitchFamily="18" charset="0"/>
                              <a:ea typeface="Times New Roman" panose="02020603050405020304" pitchFamily="18" charset="0"/>
                              <a:cs typeface="Times New Roman" panose="02020603050405020304" pitchFamily="18" charset="0"/>
                            </a:rPr>
                            <m:t>𝑇</m:t>
                          </m:r>
                        </m:sup>
                      </m:sSup>
                      <m:r>
                        <a:rPr lang="en-US" sz="2000" i="1">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pPr>
                <a:r>
                  <a:rPr lang="ru-RU" sz="2000" dirty="0" smtClean="0">
                    <a:latin typeface="Times New Roman" panose="02020603050405020304" pitchFamily="18" charset="0"/>
                    <a:ea typeface="Times New Roman" panose="02020603050405020304" pitchFamily="18" charset="0"/>
                    <a:cs typeface="Times New Roman" panose="02020603050405020304" pitchFamily="18" charset="0"/>
                  </a:rPr>
                  <a:t>или</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pPr>
                <a14:m>
                  <m:oMathPara xmlns:m="http://schemas.openxmlformats.org/officeDocument/2006/math">
                    <m:oMathParaPr>
                      <m:jc m:val="centerGroup"/>
                    </m:oMathParaPr>
                    <m:oMath xmlns:m="http://schemas.openxmlformats.org/officeDocument/2006/math">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p>
                      <m:r>
                        <a:rPr lang="en-US"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p>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𝑎</m:t>
                                  </m:r>
                                </m:e>
                                <m:sup>
                                  <m:r>
                                    <a:rPr lang="en-US" sz="2000" i="1">
                                      <a:latin typeface="Cambria Math" panose="02040503050406030204" pitchFamily="18" charset="0"/>
                                      <a:ea typeface="Times New Roman" panose="02020603050405020304" pitchFamily="18" charset="0"/>
                                      <a:cs typeface="Times New Roman" panose="02020603050405020304" pitchFamily="18" charset="0"/>
                                    </a:rPr>
                                    <m:t>1</m:t>
                                  </m:r>
                                </m:sup>
                              </m:sSup>
                            </m:e>
                          </m:d>
                        </m:e>
                        <m:sup>
                          <m:r>
                            <a:rPr lang="en-US" sz="2000" i="1">
                              <a:latin typeface="Cambria Math" panose="02040503050406030204" pitchFamily="18" charset="0"/>
                              <a:ea typeface="Times New Roman" panose="02020603050405020304" pitchFamily="18" charset="0"/>
                              <a:cs typeface="Times New Roman" panose="02020603050405020304" pitchFamily="18" charset="0"/>
                            </a:rPr>
                            <m:t>𝑇</m:t>
                          </m:r>
                        </m:sup>
                      </m:sSup>
                    </m:oMath>
                  </m:oMathPara>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52899" y="0"/>
                <a:ext cx="9091101" cy="1820242"/>
              </a:xfrm>
              <a:prstGeom prst="rect">
                <a:avLst/>
              </a:prstGeom>
              <a:blipFill>
                <a:blip r:embed="rId3"/>
                <a:stretch>
                  <a:fillRect l="-738" t="-1672"/>
                </a:stretch>
              </a:blipFill>
            </p:spPr>
            <p:txBody>
              <a:bodyPr/>
              <a:lstStyle/>
              <a:p>
                <a:r>
                  <a:rPr lang="en-US">
                    <a:noFill/>
                  </a:rPr>
                  <a:t> </a:t>
                </a:r>
              </a:p>
            </p:txBody>
          </p:sp>
        </mc:Fallback>
      </mc:AlternateContent>
    </p:spTree>
    <p:extLst>
      <p:ext uri="{BB962C8B-B14F-4D97-AF65-F5344CB8AC3E}">
        <p14:creationId xmlns:p14="http://schemas.microsoft.com/office/powerpoint/2010/main" val="3030806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 name="Прямоугольник 1"/>
          <p:cNvSpPr/>
          <p:nvPr/>
        </p:nvSpPr>
        <p:spPr>
          <a:xfrm>
            <a:off x="83127" y="0"/>
            <a:ext cx="9007974" cy="399405"/>
          </a:xfrm>
          <a:prstGeom prst="rect">
            <a:avLst/>
          </a:prstGeom>
        </p:spPr>
        <p:txBody>
          <a:bodyPr wrap="square">
            <a:spAutoFit/>
          </a:bodyPr>
          <a:lstStyle/>
          <a:p>
            <a:pPr>
              <a:lnSpc>
                <a:spcPct val="107000"/>
              </a:lnSpc>
              <a:spcAft>
                <a:spcPts val="800"/>
              </a:spcAft>
              <a:tabLst>
                <a:tab pos="2339340" algn="l"/>
              </a:tabLst>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Рисунок 3"/>
          <p:cNvPicPr>
            <a:picLocks noChangeAspect="1"/>
          </p:cNvPicPr>
          <p:nvPr/>
        </p:nvPicPr>
        <p:blipFill>
          <a:blip r:embed="rId3"/>
          <a:stretch>
            <a:fillRect/>
          </a:stretch>
        </p:blipFill>
        <p:spPr>
          <a:xfrm>
            <a:off x="959743" y="0"/>
            <a:ext cx="6685644" cy="5143500"/>
          </a:xfrm>
          <a:prstGeom prst="rect">
            <a:avLst/>
          </a:prstGeom>
        </p:spPr>
      </p:pic>
    </p:spTree>
    <p:extLst>
      <p:ext uri="{BB962C8B-B14F-4D97-AF65-F5344CB8AC3E}">
        <p14:creationId xmlns:p14="http://schemas.microsoft.com/office/powerpoint/2010/main" val="2174418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1"/>
              <p:cNvSpPr/>
              <p:nvPr/>
            </p:nvSpPr>
            <p:spPr>
              <a:xfrm>
                <a:off x="0" y="0"/>
                <a:ext cx="9144000" cy="5016758"/>
              </a:xfrm>
              <a:prstGeom prst="rect">
                <a:avLst/>
              </a:prstGeom>
            </p:spPr>
            <p:txBody>
              <a:bodyPr wrap="square">
                <a:spAutoFit/>
              </a:bodyPr>
              <a:lstStyle/>
              <a:p>
                <a:pPr algn="just"/>
                <a:r>
                  <a:rPr lang="ru-RU"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Глубокая</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нейронная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сеть</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выше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содержит</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входной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слой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скрытый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слой</a:t>
                </a:r>
                <a:r>
                  <a:rPr lang="en-US" sz="1600" dirty="0">
                    <a:latin typeface="Times New Roman" panose="02020603050405020304" pitchFamily="18" charset="0"/>
                    <a:cs typeface="Times New Roman" panose="02020603050405020304" pitchFamily="18" charset="0"/>
                  </a:rPr>
                  <a:t> и </a:t>
                </a:r>
                <a:r>
                  <a:rPr lang="en-US" sz="1600" dirty="0" err="1">
                    <a:latin typeface="Times New Roman" panose="02020603050405020304" pitchFamily="18" charset="0"/>
                    <a:cs typeface="Times New Roman" panose="02020603050405020304" pitchFamily="18" charset="0"/>
                  </a:rPr>
                  <a:t>выходной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слой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Она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содержит</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два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входа</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ru-RU" sz="1600" i="1" dirty="0" smtClean="0">
                            <a:latin typeface="Cambria Math" panose="02040503050406030204" pitchFamily="18" charset="0"/>
                            <a:cs typeface="Times New Roman" panose="02020603050405020304" pitchFamily="18" charset="0"/>
                          </a:rPr>
                        </m:ctrlPr>
                      </m:sSubPr>
                      <m:e>
                        <m:r>
                          <a:rPr lang="en-US" sz="1600" i="1" dirty="0" smtClean="0">
                            <a:latin typeface="Cambria Math" panose="02040503050406030204" pitchFamily="18" charset="0"/>
                            <a:cs typeface="Times New Roman" panose="02020603050405020304" pitchFamily="18" charset="0"/>
                          </a:rPr>
                          <m:t>𝑥</m:t>
                        </m:r>
                      </m:e>
                      <m:sub>
                        <m:r>
                          <a:rPr lang="en-US" sz="1600" i="1" dirty="0" smtClean="0">
                            <a:latin typeface="Cambria Math" panose="02040503050406030204" pitchFamily="18" charset="0"/>
                            <a:cs typeface="Times New Roman" panose="02020603050405020304" pitchFamily="18" charset="0"/>
                          </a:rPr>
                          <m:t>1</m:t>
                        </m:r>
                      </m:sub>
                    </m:sSub>
                  </m:oMath>
                </a14:m>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и </a:t>
                </a:r>
                <a14:m>
                  <m:oMath xmlns:m="http://schemas.openxmlformats.org/officeDocument/2006/math">
                    <m:sSub>
                      <m:sSubPr>
                        <m:ctrlPr>
                          <a:rPr lang="ru-RU" sz="1600" b="0" i="1" dirty="0" smtClean="0">
                            <a:latin typeface="Cambria Math" panose="02040503050406030204" pitchFamily="18" charset="0"/>
                            <a:cs typeface="Times New Roman" panose="02020603050405020304" pitchFamily="18" charset="0"/>
                          </a:rPr>
                        </m:ctrlPr>
                      </m:sSubPr>
                      <m:e>
                        <m:r>
                          <a:rPr lang="en-US" sz="1600" i="1" dirty="0" smtClean="0">
                            <a:latin typeface="Cambria Math" panose="02040503050406030204" pitchFamily="18" charset="0"/>
                            <a:cs typeface="Times New Roman" panose="02020603050405020304" pitchFamily="18" charset="0"/>
                          </a:rPr>
                          <m:t>𝑥</m:t>
                        </m:r>
                      </m:e>
                      <m:sub>
                        <m:r>
                          <a:rPr lang="en-US" sz="1600" i="1" dirty="0" smtClean="0">
                            <a:latin typeface="Cambria Math" panose="02040503050406030204" pitchFamily="18" charset="0"/>
                            <a:cs typeface="Times New Roman" panose="02020603050405020304" pitchFamily="18" charset="0"/>
                          </a:rPr>
                          <m:t>2</m:t>
                        </m:r>
                      </m:sub>
                    </m:sSub>
                  </m:oMath>
                </a14:m>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три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скрытых</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узла</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ru-RU" sz="1600" b="0" i="1" dirty="0" smtClean="0">
                            <a:latin typeface="Cambria Math" panose="02040503050406030204" pitchFamily="18" charset="0"/>
                            <a:cs typeface="Times New Roman" panose="02020603050405020304" pitchFamily="18" charset="0"/>
                          </a:rPr>
                        </m:ctrlPr>
                      </m:sSubPr>
                      <m:e>
                        <m:r>
                          <a:rPr lang="en-US" sz="1600" i="1" dirty="0" smtClean="0">
                            <a:latin typeface="Cambria Math" panose="02040503050406030204" pitchFamily="18" charset="0"/>
                            <a:cs typeface="Times New Roman" panose="02020603050405020304" pitchFamily="18" charset="0"/>
                          </a:rPr>
                          <m:t>h</m:t>
                        </m:r>
                      </m:e>
                      <m:sub>
                        <m:r>
                          <a:rPr lang="en-US" sz="1600" i="1" dirty="0" smtClean="0">
                            <a:latin typeface="Cambria Math" panose="02040503050406030204" pitchFamily="18" charset="0"/>
                            <a:cs typeface="Times New Roman" panose="02020603050405020304" pitchFamily="18" charset="0"/>
                          </a:rPr>
                          <m:t>1</m:t>
                        </m:r>
                      </m:sub>
                    </m:sSub>
                    <m:r>
                      <a:rPr lang="en-US" sz="1600" i="1" dirty="0" smtClean="0">
                        <a:latin typeface="Cambria Math" panose="02040503050406030204" pitchFamily="18" charset="0"/>
                        <a:cs typeface="Times New Roman" panose="02020603050405020304" pitchFamily="18" charset="0"/>
                      </a:rPr>
                      <m:t>, </m:t>
                    </m:r>
                    <m:sSub>
                      <m:sSubPr>
                        <m:ctrlPr>
                          <a:rPr lang="ru-RU" sz="1600" b="0" i="1" dirty="0" smtClean="0">
                            <a:latin typeface="Cambria Math" panose="02040503050406030204" pitchFamily="18" charset="0"/>
                            <a:cs typeface="Times New Roman" panose="02020603050405020304" pitchFamily="18" charset="0"/>
                          </a:rPr>
                        </m:ctrlPr>
                      </m:sSubPr>
                      <m:e>
                        <m:r>
                          <a:rPr lang="en-US" sz="1600" i="1" dirty="0" smtClean="0">
                            <a:latin typeface="Cambria Math" panose="02040503050406030204" pitchFamily="18" charset="0"/>
                            <a:cs typeface="Times New Roman" panose="02020603050405020304" pitchFamily="18" charset="0"/>
                          </a:rPr>
                          <m:t>h</m:t>
                        </m:r>
                      </m:e>
                      <m:sub>
                        <m:r>
                          <a:rPr lang="en-US" sz="1600" i="1" dirty="0" smtClean="0">
                            <a:latin typeface="Cambria Math" panose="02040503050406030204" pitchFamily="18" charset="0"/>
                            <a:cs typeface="Times New Roman" panose="02020603050405020304" pitchFamily="18" charset="0"/>
                          </a:rPr>
                          <m:t>2</m:t>
                        </m:r>
                      </m:sub>
                    </m:sSub>
                    <m:r>
                      <a:rPr lang="en-US" sz="1600" i="1" dirty="0" smtClean="0">
                        <a:latin typeface="Cambria Math" panose="02040503050406030204" pitchFamily="18" charset="0"/>
                        <a:cs typeface="Times New Roman" panose="02020603050405020304" pitchFamily="18" charset="0"/>
                      </a:rPr>
                      <m:t> и </m:t>
                    </m:r>
                    <m:sSub>
                      <m:sSubPr>
                        <m:ctrlPr>
                          <a:rPr lang="ru-RU" sz="1600" b="0" i="1" dirty="0" smtClean="0">
                            <a:latin typeface="Cambria Math" panose="02040503050406030204" pitchFamily="18" charset="0"/>
                            <a:cs typeface="Times New Roman" panose="02020603050405020304" pitchFamily="18" charset="0"/>
                          </a:rPr>
                        </m:ctrlPr>
                      </m:sSubPr>
                      <m:e>
                        <m:r>
                          <a:rPr lang="en-US" sz="1600" i="1" dirty="0" smtClean="0">
                            <a:latin typeface="Cambria Math" panose="02040503050406030204" pitchFamily="18" charset="0"/>
                            <a:cs typeface="Times New Roman" panose="02020603050405020304" pitchFamily="18" charset="0"/>
                          </a:rPr>
                          <m:t>h</m:t>
                        </m:r>
                      </m:e>
                      <m:sub>
                        <m:r>
                          <a:rPr lang="en-US" sz="1600" i="1" dirty="0" smtClean="0">
                            <a:latin typeface="Cambria Math" panose="02040503050406030204" pitchFamily="18" charset="0"/>
                            <a:cs typeface="Times New Roman" panose="02020603050405020304" pitchFamily="18" charset="0"/>
                          </a:rPr>
                          <m:t>3</m:t>
                        </m:r>
                      </m:sub>
                    </m:sSub>
                  </m:oMath>
                </a14:m>
                <a:r>
                  <a:rPr lang="en-US" sz="1600" dirty="0">
                    <a:latin typeface="Times New Roman" panose="02020603050405020304" pitchFamily="18" charset="0"/>
                    <a:cs typeface="Times New Roman" panose="02020603050405020304" pitchFamily="18" charset="0"/>
                  </a:rPr>
                  <a:t>) и </a:t>
                </a:r>
                <a:r>
                  <a:rPr lang="en-US" sz="1600" dirty="0" err="1">
                    <a:latin typeface="Times New Roman" panose="02020603050405020304" pitchFamily="18" charset="0"/>
                    <a:cs typeface="Times New Roman" panose="02020603050405020304" pitchFamily="18" charset="0"/>
                  </a:rPr>
                  <a:t>два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выхода</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ru-RU" sz="1600" b="0" i="1" dirty="0" smtClean="0">
                            <a:latin typeface="Cambria Math" panose="02040503050406030204" pitchFamily="18" charset="0"/>
                            <a:cs typeface="Times New Roman" panose="02020603050405020304" pitchFamily="18" charset="0"/>
                          </a:rPr>
                        </m:ctrlPr>
                      </m:sSubPr>
                      <m:e>
                        <m:r>
                          <a:rPr lang="en-US" sz="1600" i="1" dirty="0" smtClean="0">
                            <a:latin typeface="Cambria Math" panose="02040503050406030204" pitchFamily="18" charset="0"/>
                            <a:cs typeface="Times New Roman" panose="02020603050405020304" pitchFamily="18" charset="0"/>
                          </a:rPr>
                          <m:t>𝑦</m:t>
                        </m:r>
                      </m:e>
                      <m:sub>
                        <m:r>
                          <a:rPr lang="en-US" sz="1600" i="1" dirty="0" smtClean="0">
                            <a:latin typeface="Cambria Math" panose="02040503050406030204" pitchFamily="18" charset="0"/>
                            <a:cs typeface="Times New Roman" panose="02020603050405020304" pitchFamily="18" charset="0"/>
                          </a:rPr>
                          <m:t>1</m:t>
                        </m:r>
                      </m:sub>
                    </m:sSub>
                  </m:oMath>
                </a14:m>
                <a:r>
                  <a:rPr lang="en-US" sz="1600" dirty="0">
                    <a:latin typeface="Times New Roman" panose="02020603050405020304" pitchFamily="18" charset="0"/>
                    <a:cs typeface="Times New Roman" panose="02020603050405020304" pitchFamily="18" charset="0"/>
                  </a:rPr>
                  <a:t> и </a:t>
                </a:r>
                <a14:m>
                  <m:oMath xmlns:m="http://schemas.openxmlformats.org/officeDocument/2006/math">
                    <m:sSub>
                      <m:sSubPr>
                        <m:ctrlPr>
                          <a:rPr lang="ru-RU" sz="1600" b="0" i="1" dirty="0" smtClean="0">
                            <a:latin typeface="Cambria Math" panose="02040503050406030204" pitchFamily="18" charset="0"/>
                            <a:cs typeface="Times New Roman" panose="02020603050405020304" pitchFamily="18" charset="0"/>
                          </a:rPr>
                        </m:ctrlPr>
                      </m:sSubPr>
                      <m:e>
                        <m:r>
                          <a:rPr lang="en-US" sz="1600" i="1" dirty="0" smtClean="0">
                            <a:latin typeface="Cambria Math" panose="02040503050406030204" pitchFamily="18" charset="0"/>
                            <a:cs typeface="Times New Roman" panose="02020603050405020304" pitchFamily="18" charset="0"/>
                          </a:rPr>
                          <m:t>𝑦</m:t>
                        </m:r>
                      </m:e>
                      <m:sub>
                        <m:r>
                          <a:rPr lang="en-US" sz="1600" i="1" dirty="0" smtClean="0">
                            <a:latin typeface="Cambria Math" panose="02040503050406030204" pitchFamily="18" charset="0"/>
                            <a:cs typeface="Times New Roman" panose="02020603050405020304" pitchFamily="18" charset="0"/>
                          </a:rPr>
                          <m:t>2</m:t>
                        </m:r>
                      </m:sub>
                    </m:sSub>
                  </m:oMath>
                </a14:m>
                <a:r>
                  <a:rPr lang="en-US" sz="1600" dirty="0">
                    <a:latin typeface="Times New Roman" panose="02020603050405020304" pitchFamily="18" charset="0"/>
                    <a:cs typeface="Times New Roman" panose="02020603050405020304" pitchFamily="18" charset="0"/>
                  </a:rPr>
                  <a:t>).</a:t>
                </a:r>
              </a:p>
              <a:p>
                <a:pPr algn="just"/>
                <a:r>
                  <a:rPr lang="ru-RU"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Стрелки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соединяющие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их</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представляют</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веса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здесь</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обозначенные</a:t>
                </a:r>
                <a:r>
                  <a:rPr lang="en-US" sz="1600" dirty="0">
                    <a:latin typeface="Times New Roman" panose="02020603050405020304" pitchFamily="18" charset="0"/>
                    <a:cs typeface="Times New Roman" panose="02020603050405020304" pitchFamily="18" charset="0"/>
                  </a:rPr>
                  <a:t> w и u). </a:t>
                </a:r>
                <a:r>
                  <a:rPr lang="en-US" sz="1600" dirty="0" err="1">
                    <a:latin typeface="Times New Roman" panose="02020603050405020304" pitchFamily="18" charset="0"/>
                    <a:cs typeface="Times New Roman" panose="02020603050405020304" pitchFamily="18" charset="0"/>
                  </a:rPr>
                  <a:t>Веса</a:t>
                </a:r>
                <a:r>
                  <a:rPr lang="en-US" sz="1600" dirty="0">
                    <a:latin typeface="Times New Roman" panose="02020603050405020304" pitchFamily="18" charset="0"/>
                    <a:cs typeface="Times New Roman" panose="02020603050405020304" pitchFamily="18" charset="0"/>
                  </a:rPr>
                  <a:t> w </a:t>
                </a:r>
                <a:r>
                  <a:rPr lang="en-US" sz="1600" dirty="0" err="1">
                    <a:latin typeface="Times New Roman" panose="02020603050405020304" pitchFamily="18" charset="0"/>
                    <a:cs typeface="Times New Roman" panose="02020603050405020304" pitchFamily="18" charset="0"/>
                  </a:rPr>
                  <a:t>соединяют</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входной</a:t>
                </a:r>
                <a:r>
                  <a:rPr lang="en-US" sz="1600" dirty="0">
                    <a:latin typeface="Times New Roman" panose="02020603050405020304" pitchFamily="18" charset="0"/>
                    <a:cs typeface="Times New Roman" panose="02020603050405020304" pitchFamily="18" charset="0"/>
                  </a:rPr>
                  <a:t> и </a:t>
                </a:r>
                <a:r>
                  <a:rPr lang="en-US" sz="1600" dirty="0" err="1">
                    <a:latin typeface="Times New Roman" panose="02020603050405020304" pitchFamily="18" charset="0"/>
                    <a:cs typeface="Times New Roman" panose="02020603050405020304" pitchFamily="18" charset="0"/>
                  </a:rPr>
                  <a:t>скрытый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слои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Веса</a:t>
                </a:r>
                <a:r>
                  <a:rPr lang="en-US" sz="1600" dirty="0">
                    <a:latin typeface="Times New Roman" panose="02020603050405020304" pitchFamily="18" charset="0"/>
                    <a:cs typeface="Times New Roman" panose="02020603050405020304" pitchFamily="18" charset="0"/>
                  </a:rPr>
                  <a:t> u </a:t>
                </a:r>
                <a:r>
                  <a:rPr lang="en-US" sz="1600" dirty="0" err="1">
                    <a:latin typeface="Times New Roman" panose="02020603050405020304" pitchFamily="18" charset="0"/>
                    <a:cs typeface="Times New Roman" panose="02020603050405020304" pitchFamily="18" charset="0"/>
                  </a:rPr>
                  <a:t>соединяют</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скрытый</a:t>
                </a:r>
                <a:r>
                  <a:rPr lang="en-US" sz="1600" dirty="0">
                    <a:latin typeface="Times New Roman" panose="02020603050405020304" pitchFamily="18" charset="0"/>
                    <a:cs typeface="Times New Roman" panose="02020603050405020304" pitchFamily="18" charset="0"/>
                  </a:rPr>
                  <a:t> и </a:t>
                </a:r>
                <a:r>
                  <a:rPr lang="en-US" sz="1600" dirty="0" err="1">
                    <a:latin typeface="Times New Roman" panose="02020603050405020304" pitchFamily="18" charset="0"/>
                    <a:cs typeface="Times New Roman" panose="02020603050405020304" pitchFamily="18" charset="0"/>
                  </a:rPr>
                  <a:t>выходной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слои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Наконец</a:t>
                </a:r>
                <a:r>
                  <a:rPr lang="en-US" sz="1600" dirty="0">
                    <a:latin typeface="Times New Roman" panose="02020603050405020304" pitchFamily="18" charset="0"/>
                    <a:cs typeface="Times New Roman" panose="02020603050405020304" pitchFamily="18" charset="0"/>
                  </a:rPr>
                  <a:t>, у </a:t>
                </a:r>
                <a:r>
                  <a:rPr lang="en-US" sz="1600" dirty="0" err="1">
                    <a:latin typeface="Times New Roman" panose="02020603050405020304" pitchFamily="18" charset="0"/>
                    <a:cs typeface="Times New Roman" panose="02020603050405020304" pitchFamily="18" charset="0"/>
                  </a:rPr>
                  <a:t>нас</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есть</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целевые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значения</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ru-RU" sz="1600" b="0" i="1" dirty="0" smtClean="0">
                            <a:latin typeface="Cambria Math" panose="02040503050406030204" pitchFamily="18" charset="0"/>
                            <a:cs typeface="Times New Roman" panose="02020603050405020304" pitchFamily="18" charset="0"/>
                          </a:rPr>
                        </m:ctrlPr>
                      </m:sSubPr>
                      <m:e>
                        <m:r>
                          <a:rPr lang="en-US" sz="1600" i="1" dirty="0" smtClean="0">
                            <a:latin typeface="Cambria Math" panose="02040503050406030204" pitchFamily="18" charset="0"/>
                            <a:cs typeface="Times New Roman" panose="02020603050405020304" pitchFamily="18" charset="0"/>
                          </a:rPr>
                          <m:t>𝑡</m:t>
                        </m:r>
                      </m:e>
                      <m:sub>
                        <m:r>
                          <a:rPr lang="en-US" sz="1600" i="1" dirty="0" smtClean="0">
                            <a:latin typeface="Cambria Math" panose="02040503050406030204" pitchFamily="18" charset="0"/>
                            <a:cs typeface="Times New Roman" panose="02020603050405020304" pitchFamily="18" charset="0"/>
                          </a:rPr>
                          <m:t>1</m:t>
                        </m:r>
                      </m:sub>
                    </m:sSub>
                  </m:oMath>
                </a14:m>
                <a:r>
                  <a:rPr lang="en-US" sz="1600" dirty="0">
                    <a:latin typeface="Times New Roman" panose="02020603050405020304" pitchFamily="18" charset="0"/>
                    <a:cs typeface="Times New Roman" panose="02020603050405020304" pitchFamily="18" charset="0"/>
                  </a:rPr>
                  <a:t> и </a:t>
                </a:r>
                <a14:m>
                  <m:oMath xmlns:m="http://schemas.openxmlformats.org/officeDocument/2006/math">
                    <m:sSub>
                      <m:sSubPr>
                        <m:ctrlPr>
                          <a:rPr lang="ru-RU" sz="1600" b="0" i="1" dirty="0" smtClean="0">
                            <a:latin typeface="Cambria Math" panose="02040503050406030204" pitchFamily="18" charset="0"/>
                            <a:cs typeface="Times New Roman" panose="02020603050405020304" pitchFamily="18" charset="0"/>
                          </a:rPr>
                        </m:ctrlPr>
                      </m:sSubPr>
                      <m:e>
                        <m:r>
                          <a:rPr lang="en-US" sz="1600" i="1" dirty="0" smtClean="0">
                            <a:latin typeface="Cambria Math" panose="02040503050406030204" pitchFamily="18" charset="0"/>
                            <a:cs typeface="Times New Roman" panose="02020603050405020304" pitchFamily="18" charset="0"/>
                          </a:rPr>
                          <m:t>𝑡</m:t>
                        </m:r>
                      </m:e>
                      <m:sub>
                        <m:r>
                          <a:rPr lang="en-US" sz="1600" i="1" dirty="0" smtClean="0">
                            <a:latin typeface="Cambria Math" panose="02040503050406030204" pitchFamily="18" charset="0"/>
                            <a:cs typeface="Times New Roman" panose="02020603050405020304" pitchFamily="18" charset="0"/>
                          </a:rPr>
                          <m:t>2</m:t>
                        </m:r>
                      </m:sub>
                    </m:sSub>
                  </m:oMath>
                </a14:m>
                <a:r>
                  <a:rPr lang="en-US" sz="1600" dirty="0">
                    <a:latin typeface="Times New Roman" panose="02020603050405020304" pitchFamily="18" charset="0"/>
                    <a:cs typeface="Times New Roman" panose="02020603050405020304" pitchFamily="18" charset="0"/>
                  </a:rPr>
                  <a:t>.</a:t>
                </a:r>
              </a:p>
              <a:p>
                <a:pPr algn="just"/>
                <a:endParaRPr lang="ru-RU" sz="1600" dirty="0" smtClean="0">
                  <a:latin typeface="Times New Roman" panose="02020603050405020304" pitchFamily="18" charset="0"/>
                  <a:cs typeface="Times New Roman" panose="02020603050405020304" pitchFamily="18" charset="0"/>
                </a:endParaRPr>
              </a:p>
              <a:p>
                <a:pPr algn="ctr"/>
                <a:r>
                  <a:rPr lang="en-US" sz="1600" b="1" dirty="0" err="1" smtClean="0">
                    <a:latin typeface="Times New Roman" panose="02020603050405020304" pitchFamily="18" charset="0"/>
                    <a:cs typeface="Times New Roman" panose="02020603050405020304" pitchFamily="18" charset="0"/>
                  </a:rPr>
                  <a:t>Объяснение</a:t>
                </a:r>
                <a:r>
                  <a:rPr lang="en-US" sz="1600" b="1" dirty="0" smtClean="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концепций</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обратного</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распространения</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ошибки</a:t>
                </a:r>
                <a:endParaRPr lang="en-US" sz="1600" b="1" dirty="0">
                  <a:latin typeface="Times New Roman" panose="02020603050405020304" pitchFamily="18" charset="0"/>
                  <a:cs typeface="Times New Roman" panose="02020603050405020304" pitchFamily="18" charset="0"/>
                </a:endParaRPr>
              </a:p>
              <a:p>
                <a:pPr algn="just"/>
                <a:r>
                  <a:rPr lang="ru-RU" sz="16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В </a:t>
                </a:r>
                <a:r>
                  <a:rPr lang="en-US" sz="1600" dirty="0" err="1">
                    <a:latin typeface="Times New Roman" panose="02020603050405020304" pitchFamily="18" charset="0"/>
                    <a:cs typeface="Times New Roman" panose="02020603050405020304" pitchFamily="18" charset="0"/>
                  </a:rPr>
                  <a:t>этом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разделе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представлены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ключевые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концепции</a:t>
                </a:r>
                <a:r>
                  <a:rPr lang="en-US" sz="1600" dirty="0">
                    <a:latin typeface="Times New Roman" panose="02020603050405020304" pitchFamily="18" charset="0"/>
                    <a:cs typeface="Times New Roman" panose="02020603050405020304" pitchFamily="18" charset="0"/>
                  </a:rPr>
                  <a:t> и </a:t>
                </a:r>
                <a:r>
                  <a:rPr lang="en-US" sz="1600" dirty="0" err="1">
                    <a:latin typeface="Times New Roman" panose="02020603050405020304" pitchFamily="18" charset="0"/>
                    <a:cs typeface="Times New Roman" panose="02020603050405020304" pitchFamily="18" charset="0"/>
                  </a:rPr>
                  <a:t>формулы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необходимые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для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понимания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более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сложных</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вычислений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обратного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распространения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ошибки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ниже</a:t>
                </a:r>
                <a:r>
                  <a:rPr lang="en-US" sz="1600" dirty="0">
                    <a:latin typeface="Times New Roman" panose="02020603050405020304" pitchFamily="18" charset="0"/>
                    <a:cs typeface="Times New Roman" panose="02020603050405020304" pitchFamily="18" charset="0"/>
                  </a:rPr>
                  <a:t>.</a:t>
                </a:r>
              </a:p>
              <a:p>
                <a:pPr algn="just"/>
                <a:endParaRPr lang="ru-RU" sz="1600" dirty="0" smtClean="0">
                  <a:latin typeface="Times New Roman" panose="02020603050405020304" pitchFamily="18" charset="0"/>
                  <a:cs typeface="Times New Roman" panose="02020603050405020304" pitchFamily="18" charset="0"/>
                </a:endParaRPr>
              </a:p>
              <a:p>
                <a:pPr algn="ctr"/>
                <a:r>
                  <a:rPr lang="en-US" sz="1600" b="1" dirty="0" err="1" smtClean="0">
                    <a:latin typeface="Times New Roman" panose="02020603050405020304" pitchFamily="18" charset="0"/>
                    <a:cs typeface="Times New Roman" panose="02020603050405020304" pitchFamily="18" charset="0"/>
                  </a:rPr>
                  <a:t>Сигмоидная</a:t>
                </a:r>
                <a:r>
                  <a:rPr lang="en-US" sz="1600" b="1" dirty="0" smtClean="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функция</a:t>
                </a:r>
                <a:endParaRPr lang="en-US" sz="1600" b="1" dirty="0">
                  <a:latin typeface="Times New Roman" panose="02020603050405020304" pitchFamily="18" charset="0"/>
                  <a:cs typeface="Times New Roman" panose="02020603050405020304" pitchFamily="18" charset="0"/>
                </a:endParaRPr>
              </a:p>
              <a:p>
                <a:pPr algn="just"/>
                <a:r>
                  <a:rPr lang="ru-RU"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Глубокие</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нейронные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сети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характеризуются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наличием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скрытых</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слоев</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что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позволяет</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нам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представлять</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сложные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отношения</a:t>
                </a:r>
                <a:r>
                  <a:rPr lang="en-US" sz="1600" dirty="0">
                    <a:latin typeface="Times New Roman" panose="02020603050405020304" pitchFamily="18" charset="0"/>
                    <a:cs typeface="Times New Roman" panose="02020603050405020304" pitchFamily="18" charset="0"/>
                  </a:rPr>
                  <a:t>. И </a:t>
                </a:r>
                <a:r>
                  <a:rPr lang="en-US" sz="1600" dirty="0" err="1">
                    <a:latin typeface="Times New Roman" panose="02020603050405020304" pitchFamily="18" charset="0"/>
                    <a:cs typeface="Times New Roman" panose="02020603050405020304" pitchFamily="18" charset="0"/>
                  </a:rPr>
                  <a:t>для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стекирования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слоев</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нам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нужно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добавлять</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нелинейность</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активационные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или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переносные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функции</a:t>
                </a:r>
                <a:r>
                  <a:rPr lang="en-US" sz="1600" dirty="0">
                    <a:latin typeface="Times New Roman" panose="02020603050405020304" pitchFamily="18" charset="0"/>
                    <a:cs typeface="Times New Roman" panose="02020603050405020304" pitchFamily="18" charset="0"/>
                  </a:rPr>
                  <a:t>) к </a:t>
                </a:r>
                <a:r>
                  <a:rPr lang="en-US" sz="1600" dirty="0" err="1">
                    <a:latin typeface="Times New Roman" panose="02020603050405020304" pitchFamily="18" charset="0"/>
                    <a:cs typeface="Times New Roman" panose="02020603050405020304" pitchFamily="18" charset="0"/>
                  </a:rPr>
                  <a:t>весам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Активационные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функции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преобразуют</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входы</a:t>
                </a:r>
                <a:r>
                  <a:rPr lang="en-US" sz="1600" dirty="0">
                    <a:latin typeface="Times New Roman" panose="02020603050405020304" pitchFamily="18" charset="0"/>
                    <a:cs typeface="Times New Roman" panose="02020603050405020304" pitchFamily="18" charset="0"/>
                  </a:rPr>
                  <a:t> в </a:t>
                </a:r>
                <a:r>
                  <a:rPr lang="en-US" sz="1600" dirty="0" err="1">
                    <a:latin typeface="Times New Roman" panose="02020603050405020304" pitchFamily="18" charset="0"/>
                    <a:cs typeface="Times New Roman" panose="02020603050405020304" pitchFamily="18" charset="0"/>
                  </a:rPr>
                  <a:t>выходы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другого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типа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Мы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можем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стекировать</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слои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только</a:t>
                </a:r>
                <a:r>
                  <a:rPr lang="en-US" sz="1600" dirty="0">
                    <a:latin typeface="Times New Roman" panose="02020603050405020304" pitchFamily="18" charset="0"/>
                    <a:cs typeface="Times New Roman" panose="02020603050405020304" pitchFamily="18" charset="0"/>
                  </a:rPr>
                  <a:t> с </a:t>
                </a:r>
                <a:r>
                  <a:rPr lang="en-US" sz="1600" dirty="0" err="1">
                    <a:latin typeface="Times New Roman" panose="02020603050405020304" pitchFamily="18" charset="0"/>
                    <a:cs typeface="Times New Roman" panose="02020603050405020304" pitchFamily="18" charset="0"/>
                  </a:rPr>
                  <a:t>линейными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отношениями</a:t>
                </a:r>
                <a:r>
                  <a:rPr lang="en-US" sz="1600" dirty="0" smtClean="0">
                    <a:latin typeface="Times New Roman" panose="02020603050405020304" pitchFamily="18" charset="0"/>
                    <a:cs typeface="Times New Roman" panose="02020603050405020304" pitchFamily="18" charset="0"/>
                  </a:rPr>
                  <a:t>.</a:t>
                </a:r>
                <a:endParaRPr lang="ru-RU" sz="1600" dirty="0" smtClean="0">
                  <a:latin typeface="Times New Roman" panose="02020603050405020304" pitchFamily="18" charset="0"/>
                  <a:cs typeface="Times New Roman" panose="02020603050405020304" pitchFamily="18" charset="0"/>
                </a:endParaRPr>
              </a:p>
              <a:p>
                <a:pPr algn="just"/>
                <a:r>
                  <a:rPr lang="ru-RU" sz="1600" dirty="0" smtClean="0">
                    <a:latin typeface="Times New Roman" panose="02020603050405020304" pitchFamily="18" charset="0"/>
                    <a:cs typeface="Times New Roman" panose="02020603050405020304" pitchFamily="18" charset="0"/>
                  </a:rPr>
                  <a:t>	Каждая </a:t>
                </a:r>
                <a:r>
                  <a:rPr lang="ru-RU" sz="1600" dirty="0">
                    <a:latin typeface="Times New Roman" panose="02020603050405020304" pitchFamily="18" charset="0"/>
                    <a:cs typeface="Times New Roman" panose="02020603050405020304" pitchFamily="18" charset="0"/>
                  </a:rPr>
                  <a:t>стрелка в графическом представлении выше представляет собой математическое преобразование определенного значения или линейную комбинацию входных данных с добавленной нелинейностью к весам в нейронной сети. Другими словами, мы применяем заданный вес к входу, добавляем нелинейность и получаем единицы скрытого слоя.</a:t>
                </a:r>
              </a:p>
              <a:p>
                <a:pPr algn="just"/>
                <a:r>
                  <a:rPr lang="ru-RU" sz="1600" dirty="0" smtClean="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0" y="0"/>
                <a:ext cx="9144000" cy="5016758"/>
              </a:xfrm>
              <a:prstGeom prst="rect">
                <a:avLst/>
              </a:prstGeom>
              <a:blipFill>
                <a:blip r:embed="rId3"/>
                <a:stretch>
                  <a:fillRect l="-333" t="-365" r="-333"/>
                </a:stretch>
              </a:blipFill>
            </p:spPr>
            <p:txBody>
              <a:bodyPr/>
              <a:lstStyle/>
              <a:p>
                <a:r>
                  <a:rPr lang="en-US">
                    <a:noFill/>
                  </a:rPr>
                  <a:t> </a:t>
                </a:r>
              </a:p>
            </p:txBody>
          </p:sp>
        </mc:Fallback>
      </mc:AlternateContent>
    </p:spTree>
    <p:extLst>
      <p:ext uri="{BB962C8B-B14F-4D97-AF65-F5344CB8AC3E}">
        <p14:creationId xmlns:p14="http://schemas.microsoft.com/office/powerpoint/2010/main" val="34867473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 name="Прямоугольник 1"/>
          <p:cNvSpPr/>
          <p:nvPr/>
        </p:nvSpPr>
        <p:spPr>
          <a:xfrm>
            <a:off x="83127" y="0"/>
            <a:ext cx="9007974" cy="399405"/>
          </a:xfrm>
          <a:prstGeom prst="rect">
            <a:avLst/>
          </a:prstGeom>
        </p:spPr>
        <p:txBody>
          <a:bodyPr wrap="square">
            <a:spAutoFit/>
          </a:bodyPr>
          <a:lstStyle/>
          <a:p>
            <a:pPr>
              <a:lnSpc>
                <a:spcPct val="107000"/>
              </a:lnSpc>
              <a:spcAft>
                <a:spcPts val="800"/>
              </a:spcAft>
              <a:tabLst>
                <a:tab pos="2339340" algn="l"/>
              </a:tabLst>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Прямоугольник 2"/>
              <p:cNvSpPr/>
              <p:nvPr/>
            </p:nvSpPr>
            <p:spPr>
              <a:xfrm>
                <a:off x="83127" y="88485"/>
                <a:ext cx="9007974" cy="5013167"/>
              </a:xfrm>
              <a:prstGeom prst="rect">
                <a:avLst/>
              </a:prstGeom>
            </p:spPr>
            <p:txBody>
              <a:bodyPr wrap="square">
                <a:spAutoFit/>
              </a:bodyPr>
              <a:lstStyle/>
              <a:p>
                <a:pPr>
                  <a:lnSpc>
                    <a:spcPct val="107000"/>
                  </a:lnSpc>
                  <a:spcAft>
                    <a:spcPts val="800"/>
                  </a:spcAft>
                  <a:tabLst>
                    <a:tab pos="2339340" algn="l"/>
                  </a:tabLst>
                </a:pPr>
                <a:r>
                  <a:rPr lang="ru-RU" sz="1200" dirty="0" smtClean="0">
                    <a:latin typeface="Calibri" panose="020F0502020204030204" pitchFamily="34" charset="0"/>
                    <a:ea typeface="Times New Roman" panose="02020603050405020304" pitchFamily="18" charset="0"/>
                    <a:cs typeface="Times New Roman" panose="02020603050405020304" pitchFamily="18" charset="0"/>
                  </a:rPr>
                  <a:t>Таким образом, для базиса </a:t>
                </a:r>
                <a14:m>
                  <m:oMath xmlns:m="http://schemas.openxmlformats.org/officeDocument/2006/math">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𝑏</m:t>
                        </m:r>
                      </m:e>
                      <m:sub>
                        <m:r>
                          <a:rPr lang="ru-RU"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200" i="1">
                            <a:latin typeface="Cambria Math" panose="02040503050406030204" pitchFamily="18" charset="0"/>
                            <a:ea typeface="Times New Roman" panose="02020603050405020304" pitchFamily="18" charset="0"/>
                            <a:cs typeface="Times New Roman" panose="02020603050405020304" pitchFamily="18" charset="0"/>
                          </a:rPr>
                          <m:t>2</m:t>
                        </m:r>
                      </m:sup>
                    </m:sSubSup>
                  </m:oMath>
                </a14:m>
                <a:r>
                  <a:rPr lang="en-US" sz="1200" dirty="0">
                    <a:latin typeface="Calibri" panose="020F0502020204030204" pitchFamily="34" charset="0"/>
                    <a:ea typeface="Times New Roman" panose="02020603050405020304" pitchFamily="18" charset="0"/>
                    <a:cs typeface="Times New Roman" panose="02020603050405020304" pitchFamily="18" charset="0"/>
                  </a:rPr>
                  <a:t> </a:t>
                </a:r>
                <a:r>
                  <a:rPr lang="ru-RU" sz="1200" dirty="0">
                    <a:latin typeface="Calibri" panose="020F0502020204030204" pitchFamily="34" charset="0"/>
                    <a:ea typeface="Times New Roman" panose="02020603050405020304" pitchFamily="18" charset="0"/>
                    <a:cs typeface="Times New Roman" panose="02020603050405020304" pitchFamily="18" charset="0"/>
                  </a:rPr>
                  <a:t> и </a:t>
                </a:r>
                <a14:m>
                  <m:oMath xmlns:m="http://schemas.openxmlformats.org/officeDocument/2006/math">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𝑏</m:t>
                        </m:r>
                      </m:e>
                      <m:sub>
                        <m:r>
                          <a:rPr lang="ru-RU" sz="12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1200" i="1">
                            <a:latin typeface="Cambria Math" panose="02040503050406030204" pitchFamily="18" charset="0"/>
                            <a:ea typeface="Times New Roman" panose="02020603050405020304" pitchFamily="18" charset="0"/>
                            <a:cs typeface="Times New Roman" panose="02020603050405020304" pitchFamily="18" charset="0"/>
                          </a:rPr>
                          <m:t>2</m:t>
                        </m:r>
                      </m:sup>
                    </m:sSubSup>
                  </m:oMath>
                </a14:m>
                <a:r>
                  <a:rPr lang="en-US" sz="1200" dirty="0">
                    <a:latin typeface="Calibri" panose="020F0502020204030204" pitchFamily="34" charset="0"/>
                    <a:ea typeface="Times New Roman" panose="02020603050405020304" pitchFamily="18" charset="0"/>
                    <a:cs typeface="Times New Roman" panose="02020603050405020304" pitchFamily="18" charset="0"/>
                  </a:rPr>
                  <a:t> </a:t>
                </a:r>
                <a:r>
                  <a:rPr lang="ru-RU" sz="1200" dirty="0">
                    <a:latin typeface="Calibri" panose="020F0502020204030204" pitchFamily="34" charset="0"/>
                    <a:ea typeface="Times New Roman" panose="02020603050405020304" pitchFamily="18" charset="0"/>
                    <a:cs typeface="Times New Roman" panose="02020603050405020304" pitchFamily="18" charset="0"/>
                  </a:rPr>
                  <a:t>тоже находим: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339340" algn="l"/>
                  </a:tabLst>
                </a:pPr>
                <a14:m>
                  <m:oMathPara xmlns:m="http://schemas.openxmlformats.org/officeDocument/2006/math">
                    <m:oMathParaPr>
                      <m:jc m:val="centerGroup"/>
                    </m:oMathParaPr>
                    <m:oMath xmlns:m="http://schemas.openxmlformats.org/officeDocument/2006/math">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latin typeface="Cambria Math" panose="02040503050406030204" pitchFamily="18" charset="0"/>
                              <a:ea typeface="Times New Roman" panose="02020603050405020304" pitchFamily="18" charset="0"/>
                              <a:cs typeface="Times New Roman" panose="02020603050405020304" pitchFamily="18" charset="0"/>
                            </a:rPr>
                            <m:t>𝜕</m:t>
                          </m:r>
                          <m:r>
                            <a:rPr lang="en-US" sz="12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2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latin typeface="Cambria Math" panose="02040503050406030204" pitchFamily="18" charset="0"/>
                              <a:ea typeface="Times New Roman" panose="02020603050405020304" pitchFamily="18" charset="0"/>
                              <a:cs typeface="Times New Roman" panose="02020603050405020304" pitchFamily="18" charset="0"/>
                            </a:rPr>
                            <m:t>𝜕</m:t>
                          </m:r>
                          <m:r>
                            <a:rPr lang="en-US" sz="12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Sub>
                        </m:den>
                      </m:f>
                      <m:r>
                        <a:rPr lang="en-US" sz="12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Sub>
                        </m:num>
                        <m:den>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2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200" i="1">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339340" algn="l"/>
                  </a:tabLst>
                </a:pPr>
                <a14:m>
                  <m:oMath xmlns:m="http://schemas.openxmlformats.org/officeDocument/2006/math">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latin typeface="Cambria Math" panose="02040503050406030204" pitchFamily="18" charset="0"/>
                            <a:ea typeface="Times New Roman" panose="02020603050405020304" pitchFamily="18" charset="0"/>
                            <a:cs typeface="Times New Roman" panose="02020603050405020304" pitchFamily="18" charset="0"/>
                          </a:rPr>
                          <m:t>𝜕</m:t>
                        </m:r>
                        <m:r>
                          <a:rPr lang="en-US" sz="12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Sub>
                      </m:den>
                    </m:f>
                    <m:r>
                      <a:rPr lang="en-US" sz="12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latin typeface="Cambria Math" panose="02040503050406030204" pitchFamily="18" charset="0"/>
                                <a:ea typeface="Times New Roman" panose="02020603050405020304" pitchFamily="18" charset="0"/>
                                <a:cs typeface="Times New Roman" panose="02020603050405020304" pitchFamily="18" charset="0"/>
                              </a:rPr>
                              <m:t>1</m:t>
                            </m:r>
                          </m:num>
                          <m:den>
                            <m:r>
                              <a:rPr lang="en-US" sz="1200" i="1">
                                <a:latin typeface="Cambria Math" panose="02040503050406030204" pitchFamily="18" charset="0"/>
                                <a:ea typeface="Times New Roman" panose="02020603050405020304" pitchFamily="18" charset="0"/>
                                <a:cs typeface="Times New Roman" panose="02020603050405020304" pitchFamily="18" charset="0"/>
                              </a:rPr>
                              <m:t>2</m:t>
                            </m:r>
                          </m:den>
                        </m:f>
                        <m:r>
                          <a:rPr lang="en-US" sz="1200" i="1">
                            <a:latin typeface="Cambria Math" panose="02040503050406030204" pitchFamily="18" charset="0"/>
                            <a:ea typeface="Times New Roman" panose="02020603050405020304" pitchFamily="18" charset="0"/>
                            <a:cs typeface="Times New Roman" panose="02020603050405020304" pitchFamily="18" charset="0"/>
                          </a:rPr>
                          <m:t>𝜕</m:t>
                        </m:r>
                        <m:r>
                          <a:rPr lang="en-US" sz="12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cs typeface="Times New Roman" panose="02020603050405020304" pitchFamily="18" charset="0"/>
                                      </a:rPr>
                                      <m:t>𝑌</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Sub>
                              </m:e>
                            </m:d>
                          </m:e>
                          <m:sup>
                            <m:r>
                              <a:rPr lang="en-US" sz="1200" i="1">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2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cs typeface="Times New Roman" panose="02020603050405020304" pitchFamily="18" charset="0"/>
                                      </a:rPr>
                                      <m:t>𝑌</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1</m:t>
                                    </m:r>
                                  </m:sub>
                                </m:sSub>
                              </m:e>
                            </m:d>
                          </m:e>
                          <m:sup>
                            <m:r>
                              <a:rPr lang="en-US" sz="1200" i="1">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200" i="1">
                            <a:latin typeface="Cambria Math" panose="02040503050406030204" pitchFamily="18" charset="0"/>
                            <a:ea typeface="Times New Roman" panose="02020603050405020304" pitchFamily="18" charset="0"/>
                            <a:cs typeface="Times New Roman" panose="02020603050405020304" pitchFamily="18" charset="0"/>
                          </a:rPr>
                          <m:t>)</m:t>
                        </m:r>
                      </m:num>
                      <m:den>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Sub>
                      </m:den>
                    </m:f>
                    <m:r>
                      <a:rPr lang="en-US" sz="12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latin typeface="Cambria Math" panose="02040503050406030204" pitchFamily="18" charset="0"/>
                            <a:ea typeface="Times New Roman" panose="02020603050405020304" pitchFamily="18" charset="0"/>
                            <a:cs typeface="Times New Roman" panose="02020603050405020304" pitchFamily="18" charset="0"/>
                          </a:rPr>
                          <m:t>2∙</m:t>
                        </m:r>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latin typeface="Cambria Math" panose="02040503050406030204" pitchFamily="18" charset="0"/>
                                <a:ea typeface="Times New Roman" panose="02020603050405020304" pitchFamily="18" charset="0"/>
                                <a:cs typeface="Times New Roman" panose="02020603050405020304" pitchFamily="18" charset="0"/>
                              </a:rPr>
                              <m:t>1</m:t>
                            </m:r>
                          </m:num>
                          <m:den>
                            <m:r>
                              <a:rPr lang="en-US" sz="1200" i="1">
                                <a:latin typeface="Cambria Math" panose="02040503050406030204" pitchFamily="18" charset="0"/>
                                <a:ea typeface="Times New Roman" panose="02020603050405020304" pitchFamily="18" charset="0"/>
                                <a:cs typeface="Times New Roman" panose="02020603050405020304" pitchFamily="18" charset="0"/>
                              </a:rPr>
                              <m:t>2</m:t>
                            </m:r>
                          </m:den>
                        </m:f>
                        <m:r>
                          <a:rPr lang="en-US" sz="1200" i="1">
                            <a:latin typeface="Cambria Math" panose="02040503050406030204" pitchFamily="18" charset="0"/>
                            <a:ea typeface="Times New Roman" panose="02020603050405020304" pitchFamily="18" charset="0"/>
                            <a:cs typeface="Times New Roman" panose="02020603050405020304" pitchFamily="18" charset="0"/>
                          </a:rPr>
                          <m:t>∙</m:t>
                        </m:r>
                        <m:r>
                          <a:rPr lang="en-US" sz="12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cs typeface="Times New Roman" panose="02020603050405020304" pitchFamily="18" charset="0"/>
                                      </a:rPr>
                                      <m:t>𝑌</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Sub>
                              </m:e>
                            </m:d>
                          </m:e>
                          <m:sup>
                            <m:r>
                              <a:rPr lang="en-US" sz="1200" i="1">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Sub>
                      </m:den>
                    </m:f>
                  </m:oMath>
                </a14:m>
                <a:r>
                  <a:rPr lang="en-US" sz="1200"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cs typeface="Times New Roman" panose="02020603050405020304" pitchFamily="18" charset="0"/>
                          </a:rPr>
                          <m:t>𝑌</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200" i="1">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339340" algn="l"/>
                  </a:tabLst>
                </a:pPr>
                <a14:m>
                  <m:oMathPara xmlns:m="http://schemas.openxmlformats.org/officeDocument/2006/math">
                    <m:oMathParaPr>
                      <m:jc m:val="centerGroup"/>
                    </m:oMathParaPr>
                    <m:oMath xmlns:m="http://schemas.openxmlformats.org/officeDocument/2006/math">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Sub>
                        </m:num>
                        <m:den>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2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2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cs typeface="Times New Roman" panose="02020603050405020304" pitchFamily="18" charset="0"/>
                                </a:rPr>
                                <m:t>(</m:t>
                              </m:r>
                              <m:r>
                                <a:rPr lang="en-US" sz="12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2</m:t>
                              </m:r>
                            </m:sub>
                          </m:sSub>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200" i="1">
                              <a:latin typeface="Cambria Math" panose="02040503050406030204" pitchFamily="18" charset="0"/>
                              <a:ea typeface="Times New Roman" panose="02020603050405020304" pitchFamily="18" charset="0"/>
                              <a:cs typeface="Times New Roman" panose="02020603050405020304" pitchFamily="18" charset="0"/>
                            </a:rPr>
                            <m:t>))</m:t>
                          </m:r>
                        </m:num>
                        <m:den>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2</m:t>
                          </m:r>
                        </m:sub>
                        <m:sup>
                          <m:r>
                            <a:rPr lang="en-US" sz="12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latin typeface="Cambria Math" panose="02040503050406030204" pitchFamily="18" charset="0"/>
                                  <a:ea typeface="Times New Roman" panose="02020603050405020304" pitchFamily="18" charset="0"/>
                                  <a:cs typeface="Times New Roman" panose="02020603050405020304" pitchFamily="18" charset="0"/>
                                </a:rPr>
                                <m:t>2</m:t>
                              </m:r>
                            </m:sup>
                          </m:sSubSup>
                        </m:e>
                      </m:d>
                    </m:oMath>
                  </m:oMathPara>
                </a14:m>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339340" algn="l"/>
                  </a:tabLst>
                </a:pPr>
                <a14:m>
                  <m:oMathPara xmlns:m="http://schemas.openxmlformats.org/officeDocument/2006/math">
                    <m:oMathParaPr>
                      <m:jc m:val="centerGroup"/>
                    </m:oMathParaPr>
                    <m:oMath xmlns:m="http://schemas.openxmlformats.org/officeDocument/2006/math">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200" i="1">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𝑏</m:t>
                              </m:r>
                            </m:e>
                            <m:sub>
                              <m:r>
                                <a:rPr lang="ru-RU"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2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200" i="1">
                              <a:latin typeface="Cambria Math" panose="02040503050406030204" pitchFamily="18" charset="0"/>
                              <a:ea typeface="Times New Roman" panose="02020603050405020304" pitchFamily="18" charset="0"/>
                              <a:cs typeface="Times New Roman" panose="02020603050405020304" pitchFamily="18" charset="0"/>
                            </a:rPr>
                            <m:t> </m:t>
                          </m:r>
                        </m:den>
                      </m:f>
                      <m:r>
                        <a:rPr lang="ru-RU" sz="12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200" i="1">
                                      <a:latin typeface="Cambria Math" panose="02040503050406030204" pitchFamily="18" charset="0"/>
                                      <a:ea typeface="Times New Roman" panose="02020603050405020304" pitchFamily="18" charset="0"/>
                                      <a:cs typeface="Times New Roman" panose="02020603050405020304" pitchFamily="18" charset="0"/>
                                    </a:rPr>
                                    <m:t>00</m:t>
                                  </m:r>
                                </m:sub>
                                <m:sup>
                                  <m:r>
                                    <a:rPr lang="ru-RU" sz="1200" i="1">
                                      <a:latin typeface="Cambria Math" panose="02040503050406030204" pitchFamily="18" charset="0"/>
                                      <a:ea typeface="Times New Roman" panose="02020603050405020304" pitchFamily="18" charset="0"/>
                                      <a:cs typeface="Times New Roman" panose="02020603050405020304" pitchFamily="18" charset="0"/>
                                    </a:rPr>
                                    <m:t>2</m:t>
                                  </m:r>
                                </m:sup>
                              </m:sSubSup>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2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ru-RU"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200" i="1">
                                      <a:latin typeface="Cambria Math" panose="02040503050406030204" pitchFamily="18" charset="0"/>
                                      <a:ea typeface="Times New Roman" panose="02020603050405020304" pitchFamily="18" charset="0"/>
                                      <a:cs typeface="Times New Roman" panose="02020603050405020304" pitchFamily="18" charset="0"/>
                                    </a:rPr>
                                    <m:t>01</m:t>
                                  </m:r>
                                </m:sub>
                                <m:sup>
                                  <m:r>
                                    <a:rPr lang="ru-RU" sz="1200" i="1">
                                      <a:latin typeface="Cambria Math" panose="02040503050406030204" pitchFamily="18" charset="0"/>
                                      <a:ea typeface="Times New Roman" panose="02020603050405020304" pitchFamily="18" charset="0"/>
                                      <a:cs typeface="Times New Roman" panose="02020603050405020304" pitchFamily="18" charset="0"/>
                                    </a:rPr>
                                    <m:t>2</m:t>
                                  </m:r>
                                </m:sup>
                              </m:sSubSup>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12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12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ru-RU"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200" i="1">
                                      <a:latin typeface="Cambria Math" panose="02040503050406030204" pitchFamily="18" charset="0"/>
                                      <a:ea typeface="Times New Roman" panose="02020603050405020304" pitchFamily="18" charset="0"/>
                                      <a:cs typeface="Times New Roman" panose="02020603050405020304" pitchFamily="18" charset="0"/>
                                    </a:rPr>
                                    <m:t>02</m:t>
                                  </m:r>
                                </m:sub>
                                <m:sup>
                                  <m:r>
                                    <a:rPr lang="ru-RU" sz="1200" i="1">
                                      <a:latin typeface="Cambria Math" panose="02040503050406030204" pitchFamily="18" charset="0"/>
                                      <a:ea typeface="Times New Roman" panose="02020603050405020304" pitchFamily="18" charset="0"/>
                                      <a:cs typeface="Times New Roman" panose="02020603050405020304" pitchFamily="18" charset="0"/>
                                    </a:rPr>
                                    <m:t>2</m:t>
                                  </m:r>
                                </m:sup>
                              </m:sSubSup>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12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12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ru-RU"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𝑏</m:t>
                                  </m:r>
                                </m:e>
                                <m:sub>
                                  <m:r>
                                    <a:rPr lang="ru-RU"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200" i="1">
                                      <a:latin typeface="Cambria Math" panose="02040503050406030204" pitchFamily="18" charset="0"/>
                                      <a:ea typeface="Times New Roman" panose="02020603050405020304" pitchFamily="18" charset="0"/>
                                      <a:cs typeface="Times New Roman" panose="02020603050405020304" pitchFamily="18" charset="0"/>
                                    </a:rPr>
                                    <m:t>2</m:t>
                                  </m:r>
                                </m:sup>
                              </m:sSubSup>
                            </m:e>
                          </m:d>
                        </m:num>
                        <m:den>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𝑏</m:t>
                              </m:r>
                            </m:e>
                            <m:sub>
                              <m:r>
                                <a:rPr lang="ru-RU"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2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ru-RU" sz="12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latin typeface="Cambria Math" panose="02040503050406030204" pitchFamily="18" charset="0"/>
                              <a:ea typeface="Times New Roman" panose="02020603050405020304" pitchFamily="18" charset="0"/>
                              <a:cs typeface="Times New Roman" panose="02020603050405020304" pitchFamily="18" charset="0"/>
                            </a:rPr>
                            <m:t>𝜕</m:t>
                          </m:r>
                          <m:r>
                            <a:rPr lang="ru-RU"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𝑏</m:t>
                              </m:r>
                            </m:e>
                            <m:sub>
                              <m:r>
                                <a:rPr lang="ru-RU"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2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ru-RU" sz="1200" i="1">
                              <a:latin typeface="Cambria Math" panose="02040503050406030204" pitchFamily="18" charset="0"/>
                              <a:ea typeface="Times New Roman" panose="02020603050405020304" pitchFamily="18" charset="0"/>
                              <a:cs typeface="Times New Roman" panose="02020603050405020304" pitchFamily="18" charset="0"/>
                            </a:rPr>
                            <m:t>)</m:t>
                          </m:r>
                        </m:num>
                        <m:den>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𝑏</m:t>
                              </m:r>
                            </m:e>
                            <m:sub>
                              <m:r>
                                <a:rPr lang="ru-RU"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2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200" i="1">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339340" algn="l"/>
                  </a:tabLst>
                </a:pPr>
                <a:r>
                  <a:rPr lang="ru-RU" sz="1200" dirty="0" smtClean="0">
                    <a:latin typeface="Calibri" panose="020F0502020204030204" pitchFamily="34" charset="0"/>
                    <a:ea typeface="Times New Roman" panose="02020603050405020304" pitchFamily="18" charset="0"/>
                    <a:cs typeface="Times New Roman" panose="02020603050405020304" pitchFamily="18" charset="0"/>
                  </a:rPr>
                  <a:t>Итак  </a:t>
                </a:r>
                <a14:m>
                  <m:oMath xmlns:m="http://schemas.openxmlformats.org/officeDocument/2006/math">
                    <m:r>
                      <a:rPr lang="ru-RU" sz="1200" b="0" i="0" smtClean="0">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latin typeface="Cambria Math" panose="02040503050406030204" pitchFamily="18" charset="0"/>
                            <a:ea typeface="Times New Roman" panose="02020603050405020304" pitchFamily="18" charset="0"/>
                            <a:cs typeface="Times New Roman" panose="02020603050405020304" pitchFamily="18" charset="0"/>
                          </a:rPr>
                          <m:t>𝜕</m:t>
                        </m:r>
                        <m:r>
                          <a:rPr lang="en-US" sz="12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2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latin typeface="Cambria Math" panose="02040503050406030204" pitchFamily="18" charset="0"/>
                            <a:ea typeface="Times New Roman" panose="02020603050405020304" pitchFamily="18" charset="0"/>
                            <a:cs typeface="Times New Roman" panose="02020603050405020304" pitchFamily="18" charset="0"/>
                          </a:rPr>
                          <m:t>𝜕</m:t>
                        </m:r>
                        <m:r>
                          <a:rPr lang="en-US" sz="12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Sub>
                      </m:den>
                    </m:f>
                    <m:r>
                      <a:rPr lang="en-US" sz="12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Sub>
                      </m:num>
                      <m:den>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2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200"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cs typeface="Times New Roman" panose="02020603050405020304" pitchFamily="18" charset="0"/>
                              </a:rPr>
                              <m:t>𝑌</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Sub>
                      </m:e>
                    </m:d>
                    <m:r>
                      <a:rPr lang="en-US" sz="1200" i="1">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2</m:t>
                        </m:r>
                      </m:sub>
                      <m:sup>
                        <m:r>
                          <a:rPr lang="en-US" sz="12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latin typeface="Cambria Math" panose="02040503050406030204" pitchFamily="18" charset="0"/>
                                <a:ea typeface="Times New Roman" panose="02020603050405020304" pitchFamily="18" charset="0"/>
                                <a:cs typeface="Times New Roman" panose="02020603050405020304" pitchFamily="18" charset="0"/>
                              </a:rPr>
                              <m:t>2</m:t>
                            </m:r>
                          </m:sup>
                        </m:sSubSup>
                      </m:e>
                    </m:d>
                    <m:r>
                      <a:rPr lang="en-US" sz="1200" i="1">
                        <a:latin typeface="Cambria Math" panose="02040503050406030204" pitchFamily="18" charset="0"/>
                        <a:ea typeface="Times New Roman" panose="02020603050405020304" pitchFamily="18" charset="0"/>
                        <a:cs typeface="Times New Roman" panose="02020603050405020304" pitchFamily="18" charset="0"/>
                      </a:rPr>
                      <m:t>∙1</m:t>
                    </m:r>
                  </m:oMath>
                </a14:m>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339340" algn="l"/>
                  </a:tabLst>
                </a:pPr>
                <a:r>
                  <a:rPr lang="ru-RU" sz="1200" dirty="0" smtClean="0">
                    <a:latin typeface="Calibri" panose="020F0502020204030204" pitchFamily="34" charset="0"/>
                    <a:ea typeface="Times New Roman" panose="02020603050405020304" pitchFamily="18" charset="0"/>
                    <a:cs typeface="Times New Roman" panose="02020603050405020304" pitchFamily="18" charset="0"/>
                  </a:rPr>
                  <a:t>Итого: </a:t>
                </a:r>
                <a14:m>
                  <m:oMath xmlns:m="http://schemas.openxmlformats.org/officeDocument/2006/math">
                    <m:r>
                      <a:rPr lang="ru-RU" sz="1200" b="0" i="1" smtClean="0">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latin typeface="Cambria Math" panose="02040503050406030204" pitchFamily="18" charset="0"/>
                            <a:ea typeface="Times New Roman" panose="02020603050405020304" pitchFamily="18" charset="0"/>
                            <a:cs typeface="Times New Roman" panose="02020603050405020304" pitchFamily="18" charset="0"/>
                          </a:rPr>
                          <m:t>𝜕</m:t>
                        </m:r>
                        <m:r>
                          <a:rPr lang="en-US" sz="12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2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latin typeface="Cambria Math" panose="02040503050406030204" pitchFamily="18" charset="0"/>
                            <a:ea typeface="Times New Roman" panose="02020603050405020304" pitchFamily="18" charset="0"/>
                            <a:cs typeface="Times New Roman" panose="02020603050405020304" pitchFamily="18" charset="0"/>
                          </a:rPr>
                          <m:t>𝜕</m:t>
                        </m:r>
                        <m:r>
                          <a:rPr lang="en-US" sz="12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Sub>
                      </m:den>
                    </m:f>
                    <m:r>
                      <a:rPr lang="en-US" sz="12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Sub>
                      </m:num>
                      <m:den>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2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latin typeface="Cambria Math" panose="02040503050406030204" pitchFamily="18" charset="0"/>
                                <a:ea typeface="Times New Roman" panose="02020603050405020304" pitchFamily="18" charset="0"/>
                                <a:cs typeface="Times New Roman" panose="02020603050405020304" pitchFamily="18" charset="0"/>
                              </a:rPr>
                              <m:t>2</m:t>
                            </m:r>
                          </m:sup>
                        </m:sSubSup>
                      </m:den>
                    </m:f>
                  </m:oMath>
                </a14:m>
                <a:r>
                  <a:rPr lang="en-US" sz="1200"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d>
                      <m:d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cs typeface="Times New Roman" panose="02020603050405020304" pitchFamily="18" charset="0"/>
                              </a:rPr>
                              <m:t>𝑌</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Sub>
                      </m:e>
                    </m:d>
                    <m:r>
                      <a:rPr lang="en-US" sz="1200" i="1">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2</m:t>
                        </m:r>
                      </m:sub>
                      <m:sup>
                        <m:r>
                          <a:rPr lang="en-US" sz="12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latin typeface="Cambria Math" panose="02040503050406030204" pitchFamily="18" charset="0"/>
                                <a:ea typeface="Times New Roman" panose="02020603050405020304" pitchFamily="18" charset="0"/>
                                <a:cs typeface="Times New Roman" panose="02020603050405020304" pitchFamily="18" charset="0"/>
                              </a:rPr>
                              <m:t>2</m:t>
                            </m:r>
                          </m:sup>
                        </m:sSubSup>
                      </m:e>
                    </m:d>
                  </m:oMath>
                </a14:m>
                <a:r>
                  <a:rPr lang="en-US" sz="1200"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𝐸</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latin typeface="Cambria Math" panose="02040503050406030204" pitchFamily="18" charset="0"/>
                            <a:ea typeface="Times New Roman" panose="02020603050405020304" pitchFamily="18" charset="0"/>
                            <a:cs typeface="Times New Roman" panose="02020603050405020304" pitchFamily="18" charset="0"/>
                          </a:rPr>
                          <m:t>2</m:t>
                        </m:r>
                      </m:sup>
                    </m:sSubSup>
                  </m:oMath>
                </a14:m>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  и</a:t>
                </a:r>
                <a:r>
                  <a:rPr lang="ru-RU" sz="1200" dirty="0" smtClean="0">
                    <a:latin typeface="Calibri" panose="020F0502020204030204" pitchFamily="34" charset="0"/>
                    <a:ea typeface="Times New Roman" panose="02020603050405020304" pitchFamily="18" charset="0"/>
                    <a:cs typeface="Times New Roman" panose="02020603050405020304" pitchFamily="18" charset="0"/>
                  </a:rPr>
                  <a:t>ли  </a:t>
                </a:r>
                <a14:m>
                  <m:oMath xmlns:m="http://schemas.openxmlformats.org/officeDocument/2006/math">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latin typeface="Cambria Math" panose="02040503050406030204" pitchFamily="18" charset="0"/>
                            <a:ea typeface="Times New Roman" panose="02020603050405020304" pitchFamily="18" charset="0"/>
                            <a:cs typeface="Times New Roman" panose="02020603050405020304" pitchFamily="18" charset="0"/>
                          </a:rPr>
                          <m:t>𝜕</m:t>
                        </m:r>
                        <m:r>
                          <a:rPr lang="en-US" sz="12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𝑏</m:t>
                            </m:r>
                          </m:e>
                          <m:sub>
                            <m:r>
                              <a:rPr lang="ru-RU"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2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ru-RU" sz="1200" i="1">
                        <a:latin typeface="Cambria Math" panose="02040503050406030204" pitchFamily="18" charset="0"/>
                        <a:ea typeface="Times New Roman" panose="02020603050405020304" pitchFamily="18" charset="0"/>
                        <a:cs typeface="Times New Roman" panose="02020603050405020304" pitchFamily="18" charset="0"/>
                      </a:rPr>
                      <m:t>=</m:t>
                    </m:r>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𝐸</m:t>
                        </m:r>
                      </m:e>
                      <m:sub>
                        <m:r>
                          <a:rPr lang="ru-RU"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2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200" b="0" i="0" smtClean="0">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     </a:t>
                </a: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где </a:t>
                </a:r>
                <a14:m>
                  <m:oMath xmlns:m="http://schemas.openxmlformats.org/officeDocument/2006/math">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𝐸</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ru-RU" sz="1200" b="0" i="1" smtClean="0">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cs typeface="Times New Roman" panose="02020603050405020304" pitchFamily="18" charset="0"/>
                              </a:rPr>
                              <m:t>𝑌</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Sub>
                      </m:e>
                    </m:d>
                    <m:r>
                      <a:rPr lang="en-US" sz="1200" i="1">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2</m:t>
                        </m:r>
                      </m:sub>
                      <m:sup>
                        <m:r>
                          <a:rPr lang="en-US" sz="12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2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latin typeface="Cambria Math" panose="02040503050406030204" pitchFamily="18" charset="0"/>
                                <a:ea typeface="Times New Roman" panose="02020603050405020304" pitchFamily="18" charset="0"/>
                                <a:cs typeface="Times New Roman" panose="02020603050405020304" pitchFamily="18" charset="0"/>
                              </a:rPr>
                              <m:t>2</m:t>
                            </m:r>
                          </m:sup>
                        </m:sSubSup>
                      </m:e>
                    </m:d>
                  </m:oMath>
                </a14:m>
                <a:endParaRPr lang="ru-RU" sz="12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ru-RU" sz="1200" dirty="0"/>
                  <a:t>Вводя обозначение пешим общую формулу:</a:t>
                </a:r>
                <a:endParaRPr lang="en-US" sz="1200" dirty="0"/>
              </a:p>
              <a:p>
                <a:pPr/>
                <a14:m>
                  <m:oMathPara xmlns:m="http://schemas.openxmlformats.org/officeDocument/2006/math">
                    <m:oMathParaPr>
                      <m:jc m:val="centerGroup"/>
                    </m:oMathParaPr>
                    <m:oMath xmlns:m="http://schemas.openxmlformats.org/officeDocument/2006/math">
                      <m:sSup>
                        <m:sSupPr>
                          <m:ctrlPr>
                            <a:rPr lang="en-US" sz="1200" i="1">
                              <a:latin typeface="Cambria Math" panose="02040503050406030204" pitchFamily="18" charset="0"/>
                            </a:rPr>
                          </m:ctrlPr>
                        </m:sSupPr>
                        <m:e>
                          <m:r>
                            <a:rPr lang="ru-RU" sz="1200" i="1">
                              <a:latin typeface="Cambria Math" panose="02040503050406030204" pitchFamily="18" charset="0"/>
                            </a:rPr>
                            <m:t>𝜕</m:t>
                          </m:r>
                          <m:r>
                            <a:rPr lang="ru-RU" sz="1200" i="1">
                              <a:latin typeface="Cambria Math" panose="02040503050406030204" pitchFamily="18" charset="0"/>
                            </a:rPr>
                            <m:t>𝑏</m:t>
                          </m:r>
                        </m:e>
                        <m:sup>
                          <m:r>
                            <a:rPr lang="ru-RU" sz="1200" i="1">
                              <a:latin typeface="Cambria Math" panose="02040503050406030204" pitchFamily="18" charset="0"/>
                            </a:rPr>
                            <m:t>2</m:t>
                          </m:r>
                        </m:sup>
                      </m:sSup>
                      <m:r>
                        <a:rPr lang="ru-RU" sz="1200" i="1">
                          <a:latin typeface="Cambria Math" panose="02040503050406030204" pitchFamily="18" charset="0"/>
                        </a:rPr>
                        <m:t>=</m:t>
                      </m:r>
                      <m:d>
                        <m:dPr>
                          <m:begChr m:val="["/>
                          <m:endChr m:val="]"/>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f>
                                <m:fPr>
                                  <m:ctrlPr>
                                    <a:rPr lang="en-US" sz="1200" i="1">
                                      <a:latin typeface="Cambria Math" panose="02040503050406030204" pitchFamily="18" charset="0"/>
                                    </a:rPr>
                                  </m:ctrlPr>
                                </m:fPr>
                                <m:num>
                                  <m:r>
                                    <a:rPr lang="en-US" sz="1200" i="1">
                                      <a:latin typeface="Cambria Math" panose="02040503050406030204" pitchFamily="18" charset="0"/>
                                    </a:rPr>
                                    <m:t>𝜕</m:t>
                                  </m:r>
                                  <m:r>
                                    <a:rPr lang="en-US" sz="1200" i="1">
                                      <a:latin typeface="Cambria Math" panose="02040503050406030204" pitchFamily="18" charset="0"/>
                                    </a:rPr>
                                    <m:t>𝐶</m:t>
                                  </m:r>
                                </m:num>
                                <m:den>
                                  <m:r>
                                    <a:rPr lang="en-US" sz="1200" i="1">
                                      <a:latin typeface="Cambria Math" panose="02040503050406030204" pitchFamily="18" charset="0"/>
                                    </a:rPr>
                                    <m:t>𝜕</m:t>
                                  </m:r>
                                  <m:sSubSup>
                                    <m:sSubSupPr>
                                      <m:ctrlPr>
                                        <a:rPr lang="en-US" sz="1200" i="1">
                                          <a:latin typeface="Cambria Math" panose="02040503050406030204" pitchFamily="18" charset="0"/>
                                        </a:rPr>
                                      </m:ctrlPr>
                                    </m:sSubSupPr>
                                    <m:e>
                                      <m:r>
                                        <a:rPr lang="en-US" sz="1200" i="1">
                                          <a:latin typeface="Cambria Math" panose="02040503050406030204" pitchFamily="18" charset="0"/>
                                        </a:rPr>
                                        <m:t>𝑏</m:t>
                                      </m:r>
                                    </m:e>
                                    <m:sub>
                                      <m:r>
                                        <a:rPr lang="ru-RU" sz="1200" i="1">
                                          <a:latin typeface="Cambria Math" panose="02040503050406030204" pitchFamily="18" charset="0"/>
                                        </a:rPr>
                                        <m:t>0</m:t>
                                      </m:r>
                                    </m:sub>
                                    <m:sup>
                                      <m:r>
                                        <a:rPr lang="ru-RU" sz="1200" i="1">
                                          <a:latin typeface="Cambria Math" panose="02040503050406030204" pitchFamily="18" charset="0"/>
                                        </a:rPr>
                                        <m:t>2</m:t>
                                      </m:r>
                                    </m:sup>
                                  </m:sSubSup>
                                </m:den>
                              </m:f>
                            </m:e>
                            <m:e>
                              <m:f>
                                <m:fPr>
                                  <m:ctrlPr>
                                    <a:rPr lang="en-US" sz="1200" i="1">
                                      <a:latin typeface="Cambria Math" panose="02040503050406030204" pitchFamily="18" charset="0"/>
                                    </a:rPr>
                                  </m:ctrlPr>
                                </m:fPr>
                                <m:num>
                                  <m:r>
                                    <a:rPr lang="en-US" sz="1200" i="1">
                                      <a:latin typeface="Cambria Math" panose="02040503050406030204" pitchFamily="18" charset="0"/>
                                    </a:rPr>
                                    <m:t>𝜕</m:t>
                                  </m:r>
                                  <m:r>
                                    <a:rPr lang="en-US" sz="1200" i="1">
                                      <a:latin typeface="Cambria Math" panose="02040503050406030204" pitchFamily="18" charset="0"/>
                                    </a:rPr>
                                    <m:t>𝐶</m:t>
                                  </m:r>
                                </m:num>
                                <m:den>
                                  <m:r>
                                    <a:rPr lang="en-US" sz="1200" i="1">
                                      <a:latin typeface="Cambria Math" panose="02040503050406030204" pitchFamily="18" charset="0"/>
                                    </a:rPr>
                                    <m:t>𝜕</m:t>
                                  </m:r>
                                  <m:sSubSup>
                                    <m:sSubSupPr>
                                      <m:ctrlPr>
                                        <a:rPr lang="en-US" sz="1200" i="1">
                                          <a:latin typeface="Cambria Math" panose="02040503050406030204" pitchFamily="18" charset="0"/>
                                        </a:rPr>
                                      </m:ctrlPr>
                                    </m:sSubSupPr>
                                    <m:e>
                                      <m:r>
                                        <a:rPr lang="en-US" sz="1200" i="1">
                                          <a:latin typeface="Cambria Math" panose="02040503050406030204" pitchFamily="18" charset="0"/>
                                        </a:rPr>
                                        <m:t>𝑏</m:t>
                                      </m:r>
                                    </m:e>
                                    <m:sub>
                                      <m:r>
                                        <a:rPr lang="ru-RU" sz="1200" i="1">
                                          <a:latin typeface="Cambria Math" panose="02040503050406030204" pitchFamily="18" charset="0"/>
                                        </a:rPr>
                                        <m:t>1</m:t>
                                      </m:r>
                                    </m:sub>
                                    <m:sup>
                                      <m:r>
                                        <a:rPr lang="ru-RU" sz="1200" i="1">
                                          <a:latin typeface="Cambria Math" panose="02040503050406030204" pitchFamily="18" charset="0"/>
                                        </a:rPr>
                                        <m:t>2</m:t>
                                      </m:r>
                                    </m:sup>
                                  </m:sSubSup>
                                </m:den>
                              </m:f>
                            </m:e>
                          </m:eqArr>
                        </m:e>
                      </m:d>
                      <m:r>
                        <a:rPr lang="ru-RU" sz="1200" i="1">
                          <a:latin typeface="Cambria Math" panose="02040503050406030204" pitchFamily="18" charset="0"/>
                        </a:rPr>
                        <m:t>,   </m:t>
                      </m:r>
                      <m:sSup>
                        <m:sSupPr>
                          <m:ctrlPr>
                            <a:rPr lang="en-US" sz="1200" i="1">
                              <a:latin typeface="Cambria Math" panose="02040503050406030204" pitchFamily="18" charset="0"/>
                            </a:rPr>
                          </m:ctrlPr>
                        </m:sSupPr>
                        <m:e>
                          <m:r>
                            <a:rPr lang="ru-RU" sz="1200" i="1">
                              <a:latin typeface="Cambria Math" panose="02040503050406030204" pitchFamily="18" charset="0"/>
                            </a:rPr>
                            <m:t>𝜕</m:t>
                          </m:r>
                          <m:r>
                            <a:rPr lang="ru-RU" sz="1200" i="1">
                              <a:latin typeface="Cambria Math" panose="02040503050406030204" pitchFamily="18" charset="0"/>
                            </a:rPr>
                            <m:t>𝐸</m:t>
                          </m:r>
                        </m:e>
                        <m:sup>
                          <m:r>
                            <a:rPr lang="ru-RU" sz="1200" i="1">
                              <a:latin typeface="Cambria Math" panose="02040503050406030204" pitchFamily="18" charset="0"/>
                            </a:rPr>
                            <m:t>2</m:t>
                          </m:r>
                        </m:sup>
                      </m:sSup>
                      <m:r>
                        <a:rPr lang="ru-RU" sz="1200" i="1">
                          <a:latin typeface="Cambria Math" panose="02040503050406030204" pitchFamily="18" charset="0"/>
                        </a:rPr>
                        <m:t>=</m:t>
                      </m:r>
                      <m:d>
                        <m:dPr>
                          <m:begChr m:val="["/>
                          <m:endChr m:val="]"/>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r>
                                <a:rPr lang="en-US" sz="1200" i="1">
                                  <a:latin typeface="Cambria Math" panose="02040503050406030204" pitchFamily="18" charset="0"/>
                                </a:rPr>
                                <m:t>𝜕</m:t>
                              </m:r>
                              <m:sSubSup>
                                <m:sSubSupPr>
                                  <m:ctrlPr>
                                    <a:rPr lang="en-US" sz="1200" i="1">
                                      <a:latin typeface="Cambria Math" panose="02040503050406030204" pitchFamily="18" charset="0"/>
                                    </a:rPr>
                                  </m:ctrlPr>
                                </m:sSubSupPr>
                                <m:e>
                                  <m:r>
                                    <a:rPr lang="en-US" sz="1200" i="1">
                                      <a:latin typeface="Cambria Math" panose="02040503050406030204" pitchFamily="18" charset="0"/>
                                    </a:rPr>
                                    <m:t>𝐸</m:t>
                                  </m:r>
                                </m:e>
                                <m:sub>
                                  <m:r>
                                    <a:rPr lang="en-US" sz="1200" i="1">
                                      <a:latin typeface="Cambria Math" panose="02040503050406030204" pitchFamily="18" charset="0"/>
                                    </a:rPr>
                                    <m:t>0</m:t>
                                  </m:r>
                                </m:sub>
                                <m:sup>
                                  <m:r>
                                    <a:rPr lang="ru-RU" sz="1200" i="1">
                                      <a:latin typeface="Cambria Math" panose="02040503050406030204" pitchFamily="18" charset="0"/>
                                    </a:rPr>
                                    <m:t>2</m:t>
                                  </m:r>
                                </m:sup>
                              </m:sSubSup>
                            </m:e>
                            <m:e>
                              <m:r>
                                <a:rPr lang="en-US" sz="1200" i="1">
                                  <a:latin typeface="Cambria Math" panose="02040503050406030204" pitchFamily="18" charset="0"/>
                                </a:rPr>
                                <m:t>𝜕</m:t>
                              </m:r>
                              <m:sSubSup>
                                <m:sSubSupPr>
                                  <m:ctrlPr>
                                    <a:rPr lang="en-US" sz="1200" i="1">
                                      <a:latin typeface="Cambria Math" panose="02040503050406030204" pitchFamily="18" charset="0"/>
                                    </a:rPr>
                                  </m:ctrlPr>
                                </m:sSubSupPr>
                                <m:e>
                                  <m:r>
                                    <a:rPr lang="en-US" sz="1200" i="1">
                                      <a:latin typeface="Cambria Math" panose="02040503050406030204" pitchFamily="18" charset="0"/>
                                    </a:rPr>
                                    <m:t>𝐸</m:t>
                                  </m:r>
                                </m:e>
                                <m:sub>
                                  <m:r>
                                    <a:rPr lang="ru-RU" sz="1200" i="1">
                                      <a:latin typeface="Cambria Math" panose="02040503050406030204" pitchFamily="18" charset="0"/>
                                    </a:rPr>
                                    <m:t>1</m:t>
                                  </m:r>
                                </m:sub>
                                <m:sup>
                                  <m:r>
                                    <a:rPr lang="ru-RU" sz="1200" i="1">
                                      <a:latin typeface="Cambria Math" panose="02040503050406030204" pitchFamily="18" charset="0"/>
                                    </a:rPr>
                                    <m:t>2</m:t>
                                  </m:r>
                                </m:sup>
                              </m:sSubSup>
                            </m:e>
                          </m:eqArr>
                        </m:e>
                      </m:d>
                    </m:oMath>
                  </m:oMathPara>
                </a14:m>
                <a:endParaRPr lang="en-US" sz="1200" dirty="0"/>
              </a:p>
              <a:p>
                <a:r>
                  <a:rPr lang="ru-RU" sz="1200" dirty="0"/>
                  <a:t>и общая формула</a:t>
                </a:r>
                <a:endParaRPr lang="en-US" sz="1200" dirty="0"/>
              </a:p>
              <a:p>
                <a:pPr/>
                <a14:m>
                  <m:oMathPara xmlns:m="http://schemas.openxmlformats.org/officeDocument/2006/math">
                    <m:oMathParaPr>
                      <m:jc m:val="centerGroup"/>
                    </m:oMathParaPr>
                    <m:oMath xmlns:m="http://schemas.openxmlformats.org/officeDocument/2006/math">
                      <m:sSup>
                        <m:sSupPr>
                          <m:ctrlPr>
                            <a:rPr lang="en-US" sz="1200" i="1">
                              <a:latin typeface="Cambria Math" panose="02040503050406030204" pitchFamily="18" charset="0"/>
                            </a:rPr>
                          </m:ctrlPr>
                        </m:sSupPr>
                        <m:e>
                          <m:r>
                            <a:rPr lang="ru-RU" sz="1200" i="1">
                              <a:latin typeface="Cambria Math" panose="02040503050406030204" pitchFamily="18" charset="0"/>
                            </a:rPr>
                            <m:t>𝜕</m:t>
                          </m:r>
                          <m:r>
                            <a:rPr lang="ru-RU" sz="1200" i="1">
                              <a:latin typeface="Cambria Math" panose="02040503050406030204" pitchFamily="18" charset="0"/>
                            </a:rPr>
                            <m:t>𝑏</m:t>
                          </m:r>
                        </m:e>
                        <m:sup>
                          <m:r>
                            <a:rPr lang="ru-RU" sz="1200" i="1">
                              <a:latin typeface="Cambria Math" panose="02040503050406030204" pitchFamily="18" charset="0"/>
                            </a:rPr>
                            <m:t>2</m:t>
                          </m:r>
                        </m:sup>
                      </m:sSup>
                      <m:r>
                        <a:rPr lang="ru-RU" sz="1200" i="1">
                          <a:latin typeface="Cambria Math" panose="02040503050406030204" pitchFamily="18" charset="0"/>
                        </a:rPr>
                        <m:t>=</m:t>
                      </m:r>
                      <m:sSup>
                        <m:sSupPr>
                          <m:ctrlPr>
                            <a:rPr lang="en-US" sz="1200" i="1">
                              <a:latin typeface="Cambria Math" panose="02040503050406030204" pitchFamily="18" charset="0"/>
                            </a:rPr>
                          </m:ctrlPr>
                        </m:sSupPr>
                        <m:e>
                          <m:r>
                            <a:rPr lang="ru-RU" sz="1200" i="1">
                              <a:latin typeface="Cambria Math" panose="02040503050406030204" pitchFamily="18" charset="0"/>
                            </a:rPr>
                            <m:t>𝜕</m:t>
                          </m:r>
                          <m:r>
                            <a:rPr lang="ru-RU" sz="1200" i="1">
                              <a:latin typeface="Cambria Math" panose="02040503050406030204" pitchFamily="18" charset="0"/>
                            </a:rPr>
                            <m:t>𝐸</m:t>
                          </m:r>
                        </m:e>
                        <m:sup>
                          <m:r>
                            <a:rPr lang="ru-RU" sz="1200" i="1">
                              <a:latin typeface="Cambria Math" panose="02040503050406030204" pitchFamily="18" charset="0"/>
                            </a:rPr>
                            <m:t>2</m:t>
                          </m:r>
                        </m:sup>
                      </m:sSup>
                    </m:oMath>
                  </m:oMathPara>
                </a14:m>
                <a:endParaRPr lang="en-US" sz="1200" dirty="0"/>
              </a:p>
              <a:p>
                <a:pPr>
                  <a:lnSpc>
                    <a:spcPct val="107000"/>
                  </a:lnSpc>
                  <a:spcAft>
                    <a:spcPts val="800"/>
                  </a:spcAft>
                  <a:tabLst>
                    <a:tab pos="2339340" algn="l"/>
                  </a:tabLs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Прямоугольник 2"/>
              <p:cNvSpPr>
                <a:spLocks noRot="1" noChangeAspect="1" noMove="1" noResize="1" noEditPoints="1" noAdjustHandles="1" noChangeArrowheads="1" noChangeShapeType="1" noTextEdit="1"/>
              </p:cNvSpPr>
              <p:nvPr/>
            </p:nvSpPr>
            <p:spPr>
              <a:xfrm>
                <a:off x="83127" y="88485"/>
                <a:ext cx="9007974" cy="5013167"/>
              </a:xfrm>
              <a:prstGeom prst="rect">
                <a:avLst/>
              </a:prstGeom>
              <a:blipFill>
                <a:blip r:embed="rId3"/>
                <a:stretch>
                  <a:fillRect l="-68"/>
                </a:stretch>
              </a:blipFill>
            </p:spPr>
            <p:txBody>
              <a:bodyPr/>
              <a:lstStyle/>
              <a:p>
                <a:r>
                  <a:rPr lang="en-US">
                    <a:noFill/>
                  </a:rPr>
                  <a:t> </a:t>
                </a:r>
              </a:p>
            </p:txBody>
          </p:sp>
        </mc:Fallback>
      </mc:AlternateContent>
    </p:spTree>
    <p:extLst>
      <p:ext uri="{BB962C8B-B14F-4D97-AF65-F5344CB8AC3E}">
        <p14:creationId xmlns:p14="http://schemas.microsoft.com/office/powerpoint/2010/main" val="352338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 name="Прямоугольник 1"/>
          <p:cNvSpPr/>
          <p:nvPr/>
        </p:nvSpPr>
        <p:spPr>
          <a:xfrm>
            <a:off x="83127" y="0"/>
            <a:ext cx="9007974" cy="399405"/>
          </a:xfrm>
          <a:prstGeom prst="rect">
            <a:avLst/>
          </a:prstGeom>
        </p:spPr>
        <p:txBody>
          <a:bodyPr wrap="square">
            <a:spAutoFit/>
          </a:bodyPr>
          <a:lstStyle/>
          <a:p>
            <a:pPr>
              <a:lnSpc>
                <a:spcPct val="107000"/>
              </a:lnSpc>
              <a:spcAft>
                <a:spcPts val="800"/>
              </a:spcAft>
              <a:tabLst>
                <a:tab pos="2339340" algn="l"/>
              </a:tabLst>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Рисунок 3"/>
          <p:cNvPicPr>
            <a:picLocks noChangeAspect="1"/>
          </p:cNvPicPr>
          <p:nvPr/>
        </p:nvPicPr>
        <p:blipFill>
          <a:blip r:embed="rId3"/>
          <a:stretch>
            <a:fillRect/>
          </a:stretch>
        </p:blipFill>
        <p:spPr>
          <a:xfrm>
            <a:off x="935359" y="88485"/>
            <a:ext cx="6685644" cy="4773784"/>
          </a:xfrm>
          <a:prstGeom prst="rect">
            <a:avLst/>
          </a:prstGeom>
        </p:spPr>
      </p:pic>
    </p:spTree>
    <p:extLst>
      <p:ext uri="{BB962C8B-B14F-4D97-AF65-F5344CB8AC3E}">
        <p14:creationId xmlns:p14="http://schemas.microsoft.com/office/powerpoint/2010/main" val="137085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 name="Прямоугольник 1"/>
          <p:cNvSpPr/>
          <p:nvPr/>
        </p:nvSpPr>
        <p:spPr>
          <a:xfrm>
            <a:off x="83127" y="0"/>
            <a:ext cx="9007974" cy="399405"/>
          </a:xfrm>
          <a:prstGeom prst="rect">
            <a:avLst/>
          </a:prstGeom>
        </p:spPr>
        <p:txBody>
          <a:bodyPr wrap="square">
            <a:spAutoFit/>
          </a:bodyPr>
          <a:lstStyle/>
          <a:p>
            <a:pPr>
              <a:lnSpc>
                <a:spcPct val="107000"/>
              </a:lnSpc>
              <a:spcAft>
                <a:spcPts val="800"/>
              </a:spcAft>
              <a:tabLst>
                <a:tab pos="2339340" algn="l"/>
              </a:tabLst>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Прямоугольник 2"/>
              <p:cNvSpPr/>
              <p:nvPr/>
            </p:nvSpPr>
            <p:spPr>
              <a:xfrm>
                <a:off x="30228" y="0"/>
                <a:ext cx="9060873" cy="4987840"/>
              </a:xfrm>
              <a:prstGeom prst="rect">
                <a:avLst/>
              </a:prstGeom>
            </p:spPr>
            <p:txBody>
              <a:bodyPr wrap="square">
                <a:spAutoFit/>
              </a:bodyPr>
              <a:lstStyle/>
              <a:p>
                <a:pPr algn="just">
                  <a:lnSpc>
                    <a:spcPct val="107000"/>
                  </a:lnSpc>
                </a:pPr>
                <a:r>
                  <a:rPr lang="ru-RU" sz="1300" dirty="0" smtClean="0">
                    <a:latin typeface="Calibri" panose="020F0502020204030204" pitchFamily="34" charset="0"/>
                    <a:ea typeface="Times New Roman" panose="02020603050405020304" pitchFamily="18" charset="0"/>
                    <a:cs typeface="Times New Roman" panose="02020603050405020304" pitchFamily="18" charset="0"/>
                  </a:rPr>
                  <a:t>Теперь находим частную производную для </a:t>
                </a:r>
                <a14:m>
                  <m:oMath xmlns:m="http://schemas.openxmlformats.org/officeDocument/2006/math">
                    <m:f>
                      <m:f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300" i="1">
                            <a:latin typeface="Cambria Math" panose="02040503050406030204" pitchFamily="18" charset="0"/>
                            <a:ea typeface="Times New Roman" panose="02020603050405020304" pitchFamily="18" charset="0"/>
                            <a:cs typeface="Times New Roman" panose="02020603050405020304" pitchFamily="18" charset="0"/>
                          </a:rPr>
                          <m:t>𝜕</m:t>
                        </m:r>
                        <m:r>
                          <a:rPr lang="en-US" sz="13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13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300" i="1">
                                <a:latin typeface="Cambria Math" panose="02040503050406030204" pitchFamily="18" charset="0"/>
                                <a:ea typeface="Times New Roman" panose="02020603050405020304" pitchFamily="18" charset="0"/>
                                <a:cs typeface="Times New Roman" panose="02020603050405020304" pitchFamily="18" charset="0"/>
                              </a:rPr>
                              <m:t>1</m:t>
                            </m:r>
                          </m:sup>
                        </m:sSubSup>
                      </m:den>
                    </m:f>
                  </m:oMath>
                </a14:m>
                <a:r>
                  <a:rPr lang="ru-RU" sz="1300"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f>
                      <m:f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300" i="1">
                            <a:latin typeface="Cambria Math" panose="02040503050406030204" pitchFamily="18" charset="0"/>
                            <a:ea typeface="Times New Roman" panose="02020603050405020304" pitchFamily="18" charset="0"/>
                            <a:cs typeface="Times New Roman" panose="02020603050405020304" pitchFamily="18" charset="0"/>
                          </a:rPr>
                          <m:t>𝜕</m:t>
                        </m:r>
                        <m:r>
                          <a:rPr lang="en-US" sz="13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13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1300" i="1">
                                <a:latin typeface="Cambria Math" panose="02040503050406030204" pitchFamily="18" charset="0"/>
                                <a:ea typeface="Times New Roman" panose="02020603050405020304" pitchFamily="18" charset="0"/>
                                <a:cs typeface="Times New Roman" panose="02020603050405020304" pitchFamily="18" charset="0"/>
                              </a:rPr>
                              <m:t>1</m:t>
                            </m:r>
                          </m:sup>
                        </m:sSubSup>
                      </m:den>
                    </m:f>
                  </m:oMath>
                </a14:m>
                <a:r>
                  <a:rPr lang="ru-RU" sz="1300" dirty="0">
                    <a:latin typeface="Calibri" panose="020F0502020204030204" pitchFamily="34" charset="0"/>
                    <a:ea typeface="Times New Roman" panose="02020603050405020304" pitchFamily="18" charset="0"/>
                    <a:cs typeface="Times New Roman" panose="02020603050405020304" pitchFamily="18" charset="0"/>
                  </a:rPr>
                  <a:t> и </a:t>
                </a:r>
                <a14:m>
                  <m:oMath xmlns:m="http://schemas.openxmlformats.org/officeDocument/2006/math">
                    <m:f>
                      <m:f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300" i="1">
                            <a:latin typeface="Cambria Math" panose="02040503050406030204" pitchFamily="18" charset="0"/>
                            <a:ea typeface="Times New Roman" panose="02020603050405020304" pitchFamily="18" charset="0"/>
                            <a:cs typeface="Times New Roman" panose="02020603050405020304" pitchFamily="18" charset="0"/>
                          </a:rPr>
                          <m:t>𝜕</m:t>
                        </m:r>
                        <m:r>
                          <a:rPr lang="en-US" sz="13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2</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1</m:t>
                            </m:r>
                          </m:sup>
                        </m:sSubSup>
                      </m:den>
                    </m:f>
                  </m:oMath>
                </a14:m>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300" i="1">
                              <a:latin typeface="Cambria Math" panose="02040503050406030204" pitchFamily="18" charset="0"/>
                              <a:ea typeface="Times New Roman" panose="02020603050405020304" pitchFamily="18" charset="0"/>
                              <a:cs typeface="Times New Roman" panose="02020603050405020304" pitchFamily="18" charset="0"/>
                            </a:rPr>
                            <m:t>𝜕</m:t>
                          </m:r>
                          <m:r>
                            <a:rPr lang="en-US" sz="13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3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300" i="1">
                              <a:latin typeface="Cambria Math" panose="02040503050406030204" pitchFamily="18" charset="0"/>
                              <a:ea typeface="Times New Roman" panose="02020603050405020304" pitchFamily="18" charset="0"/>
                              <a:cs typeface="Times New Roman" panose="02020603050405020304" pitchFamily="18" charset="0"/>
                            </a:rPr>
                            <m:t>𝜕</m:t>
                          </m:r>
                          <m:r>
                            <a:rPr lang="en-US" sz="13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3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Sub>
                        </m:den>
                      </m:f>
                      <m:r>
                        <a:rPr lang="en-US" sz="13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3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Sub>
                        </m:num>
                        <m:den>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3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3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300" i="1">
                              <a:latin typeface="Cambria Math" panose="02040503050406030204" pitchFamily="18" charset="0"/>
                              <a:ea typeface="Times New Roman" panose="02020603050405020304" pitchFamily="18" charset="0"/>
                              <a:cs typeface="Times New Roman" panose="02020603050405020304" pitchFamily="18" charset="0"/>
                            </a:rPr>
                            <m:t>𝜕</m:t>
                          </m:r>
                          <m:r>
                            <a:rPr lang="en-US" sz="13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3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1</m:t>
                              </m:r>
                            </m:sub>
                          </m:sSub>
                        </m:den>
                      </m:f>
                      <m:r>
                        <a:rPr lang="en-US" sz="13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3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1</m:t>
                              </m:r>
                            </m:sub>
                          </m:sSub>
                        </m:num>
                        <m:den>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1</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3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1</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300" b="0" i="1" smtClean="0">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tg-Cyrl-TJ" sz="1300" i="1">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g-Cyrl-TJ" sz="1300" dirty="0" smtClean="0">
                    <a:latin typeface="Calibri" panose="020F0502020204030204" pitchFamily="34" charset="0"/>
                    <a:ea typeface="Times New Roman" panose="02020603050405020304" pitchFamily="18" charset="0"/>
                    <a:cs typeface="Times New Roman" panose="02020603050405020304" pitchFamily="18" charset="0"/>
                  </a:rPr>
                  <a:t>Итак</a:t>
                </a:r>
                <a:r>
                  <a:rPr lang="en-US" sz="1300" dirty="0">
                    <a:latin typeface="Calibri" panose="020F0502020204030204" pitchFamily="34" charset="0"/>
                    <a:ea typeface="Times New Roman" panose="02020603050405020304" pitchFamily="18" charset="0"/>
                    <a:cs typeface="Times New Roman" panose="02020603050405020304" pitchFamily="18" charset="0"/>
                  </a:rPr>
                  <a:t>:</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f>
                      <m:f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1300" i="1">
                            <a:latin typeface="Cambria Math" panose="02040503050406030204" pitchFamily="18" charset="0"/>
                            <a:ea typeface="Calibri" panose="020F0502020204030204" pitchFamily="34" charset="0"/>
                            <a:cs typeface="Times New Roman" panose="02020603050405020304" pitchFamily="18" charset="0"/>
                          </a:rPr>
                          <m:t>𝜕</m:t>
                        </m:r>
                        <m:r>
                          <a:rPr lang="ru-RU" sz="1300" i="1">
                            <a:latin typeface="Cambria Math" panose="02040503050406030204" pitchFamily="18" charset="0"/>
                            <a:ea typeface="Calibri" panose="020F0502020204030204" pitchFamily="34" charset="0"/>
                            <a:cs typeface="Times New Roman" panose="02020603050405020304" pitchFamily="18" charset="0"/>
                          </a:rPr>
                          <m:t>𝐶</m:t>
                        </m:r>
                      </m:num>
                      <m:den>
                        <m:r>
                          <a:rPr lang="ru-RU" sz="13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1300" i="1">
                                <a:latin typeface="Cambria Math" panose="02040503050406030204" pitchFamily="18" charset="0"/>
                                <a:ea typeface="Calibri" panose="020F0502020204030204" pitchFamily="34" charset="0"/>
                                <a:cs typeface="Times New Roman" panose="02020603050405020304" pitchFamily="18" charset="0"/>
                              </a:rPr>
                            </m:ctrlPr>
                          </m:sSubPr>
                          <m:e>
                            <m:r>
                              <a:rPr lang="ru-RU" sz="1300" i="1">
                                <a:latin typeface="Cambria Math" panose="02040503050406030204" pitchFamily="18" charset="0"/>
                                <a:ea typeface="Calibri" panose="020F0502020204030204" pitchFamily="34" charset="0"/>
                                <a:cs typeface="Times New Roman" panose="02020603050405020304" pitchFamily="18" charset="0"/>
                              </a:rPr>
                              <m:t>𝑂</m:t>
                            </m:r>
                          </m:e>
                          <m:sub>
                            <m:r>
                              <a:rPr lang="en-US" sz="1300" i="1">
                                <a:latin typeface="Cambria Math" panose="02040503050406030204" pitchFamily="18" charset="0"/>
                                <a:ea typeface="Calibri" panose="020F0502020204030204" pitchFamily="34" charset="0"/>
                                <a:cs typeface="Times New Roman" panose="02020603050405020304" pitchFamily="18" charset="0"/>
                              </a:rPr>
                              <m:t>0</m:t>
                            </m:r>
                          </m:sub>
                        </m:sSub>
                      </m:den>
                    </m:f>
                    <m:r>
                      <a:rPr lang="en-US" sz="13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fPr>
                      <m:num>
                        <m:f>
                          <m:f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300" i="1">
                                <a:latin typeface="Cambria Math" panose="02040503050406030204" pitchFamily="18" charset="0"/>
                                <a:ea typeface="Times New Roman" panose="02020603050405020304" pitchFamily="18" charset="0"/>
                                <a:cs typeface="Times New Roman" panose="02020603050405020304" pitchFamily="18" charset="0"/>
                              </a:rPr>
                              <m:t>1</m:t>
                            </m:r>
                          </m:num>
                          <m:den>
                            <m:r>
                              <a:rPr lang="en-US" sz="1300" i="1">
                                <a:latin typeface="Cambria Math" panose="02040503050406030204" pitchFamily="18" charset="0"/>
                                <a:ea typeface="Times New Roman" panose="02020603050405020304" pitchFamily="18" charset="0"/>
                                <a:cs typeface="Times New Roman" panose="02020603050405020304" pitchFamily="18" charset="0"/>
                              </a:rPr>
                              <m:t>2</m:t>
                            </m:r>
                          </m:den>
                        </m:f>
                        <m:r>
                          <a:rPr lang="en-US" sz="1300" i="1">
                            <a:latin typeface="Cambria Math" panose="02040503050406030204" pitchFamily="18" charset="0"/>
                            <a:ea typeface="Times New Roman" panose="02020603050405020304" pitchFamily="18" charset="0"/>
                            <a:cs typeface="Times New Roman" panose="02020603050405020304" pitchFamily="18" charset="0"/>
                          </a:rPr>
                          <m:t>𝜕</m:t>
                        </m:r>
                        <m:r>
                          <a:rPr lang="en-US" sz="13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3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300" i="1">
                                        <a:latin typeface="Cambria Math" panose="02040503050406030204" pitchFamily="18" charset="0"/>
                                        <a:ea typeface="Times New Roman" panose="02020603050405020304" pitchFamily="18" charset="0"/>
                                        <a:cs typeface="Times New Roman" panose="02020603050405020304" pitchFamily="18" charset="0"/>
                                      </a:rPr>
                                      <m:t>𝑌</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Sub>
                              </m:e>
                            </m:d>
                          </m:e>
                          <m:sup>
                            <m:r>
                              <a:rPr lang="en-US" sz="1300" i="1">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3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3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300" i="1">
                                        <a:latin typeface="Cambria Math" panose="02040503050406030204" pitchFamily="18" charset="0"/>
                                        <a:ea typeface="Times New Roman" panose="02020603050405020304" pitchFamily="18" charset="0"/>
                                        <a:cs typeface="Times New Roman" panose="02020603050405020304" pitchFamily="18" charset="0"/>
                                      </a:rPr>
                                      <m:t>𝑌</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1</m:t>
                                    </m:r>
                                  </m:sub>
                                </m:sSub>
                              </m:e>
                            </m:d>
                          </m:e>
                          <m:sup>
                            <m:r>
                              <a:rPr lang="en-US" sz="1300" i="1">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300" i="1">
                            <a:latin typeface="Cambria Math" panose="02040503050406030204" pitchFamily="18" charset="0"/>
                            <a:ea typeface="Times New Roman" panose="02020603050405020304" pitchFamily="18" charset="0"/>
                            <a:cs typeface="Times New Roman" panose="02020603050405020304" pitchFamily="18" charset="0"/>
                          </a:rPr>
                          <m:t>)</m:t>
                        </m:r>
                      </m:num>
                      <m:den>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3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Sub>
                      </m:den>
                    </m:f>
                    <m:r>
                      <a:rPr lang="en-US" sz="13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300" i="1">
                            <a:latin typeface="Cambria Math" panose="02040503050406030204" pitchFamily="18" charset="0"/>
                            <a:ea typeface="Times New Roman" panose="02020603050405020304" pitchFamily="18" charset="0"/>
                            <a:cs typeface="Times New Roman" panose="02020603050405020304" pitchFamily="18" charset="0"/>
                          </a:rPr>
                          <m:t>2∙</m:t>
                        </m:r>
                        <m:f>
                          <m:f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300" i="1">
                                <a:latin typeface="Cambria Math" panose="02040503050406030204" pitchFamily="18" charset="0"/>
                                <a:ea typeface="Times New Roman" panose="02020603050405020304" pitchFamily="18" charset="0"/>
                                <a:cs typeface="Times New Roman" panose="02020603050405020304" pitchFamily="18" charset="0"/>
                              </a:rPr>
                              <m:t>1</m:t>
                            </m:r>
                          </m:num>
                          <m:den>
                            <m:r>
                              <a:rPr lang="en-US" sz="1300" i="1">
                                <a:latin typeface="Cambria Math" panose="02040503050406030204" pitchFamily="18" charset="0"/>
                                <a:ea typeface="Times New Roman" panose="02020603050405020304" pitchFamily="18" charset="0"/>
                                <a:cs typeface="Times New Roman" panose="02020603050405020304" pitchFamily="18" charset="0"/>
                              </a:rPr>
                              <m:t>2</m:t>
                            </m:r>
                          </m:den>
                        </m:f>
                        <m:r>
                          <a:rPr lang="en-US" sz="1300" i="1">
                            <a:latin typeface="Cambria Math" panose="02040503050406030204" pitchFamily="18" charset="0"/>
                            <a:ea typeface="Times New Roman" panose="02020603050405020304" pitchFamily="18" charset="0"/>
                            <a:cs typeface="Times New Roman" panose="02020603050405020304" pitchFamily="18" charset="0"/>
                          </a:rPr>
                          <m:t>∙</m:t>
                        </m:r>
                        <m:r>
                          <a:rPr lang="en-US" sz="13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3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300" i="1">
                                        <a:latin typeface="Cambria Math" panose="02040503050406030204" pitchFamily="18" charset="0"/>
                                        <a:ea typeface="Times New Roman" panose="02020603050405020304" pitchFamily="18" charset="0"/>
                                        <a:cs typeface="Times New Roman" panose="02020603050405020304" pitchFamily="18" charset="0"/>
                                      </a:rPr>
                                      <m:t>𝑌</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Sub>
                              </m:e>
                            </m:d>
                          </m:e>
                          <m:sup>
                            <m:r>
                              <a:rPr lang="en-US" sz="1300" i="1">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3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Sub>
                      </m:den>
                    </m:f>
                  </m:oMath>
                </a14:m>
                <a:r>
                  <a:rPr lang="en-US" sz="1300"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sSub>
                      <m:sSub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3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300" i="1">
                            <a:latin typeface="Cambria Math" panose="02040503050406030204" pitchFamily="18" charset="0"/>
                            <a:ea typeface="Times New Roman" panose="02020603050405020304" pitchFamily="18" charset="0"/>
                            <a:cs typeface="Times New Roman" panose="02020603050405020304" pitchFamily="18" charset="0"/>
                          </a:rPr>
                          <m:t>𝑌</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300" i="1">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3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Sub>
                        </m:num>
                        <m:den>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3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300" i="1">
                                  <a:latin typeface="Cambria Math" panose="02040503050406030204" pitchFamily="18" charset="0"/>
                                  <a:ea typeface="Times New Roman" panose="02020603050405020304" pitchFamily="18" charset="0"/>
                                  <a:cs typeface="Times New Roman" panose="02020603050405020304" pitchFamily="18" charset="0"/>
                                </a:rPr>
                                <m:t>(</m:t>
                              </m:r>
                              <m:r>
                                <a:rPr lang="en-US" sz="13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2</m:t>
                              </m:r>
                            </m:sub>
                          </m:sSub>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300" i="1">
                              <a:latin typeface="Cambria Math" panose="02040503050406030204" pitchFamily="18" charset="0"/>
                              <a:ea typeface="Times New Roman" panose="02020603050405020304" pitchFamily="18" charset="0"/>
                              <a:cs typeface="Times New Roman" panose="02020603050405020304" pitchFamily="18" charset="0"/>
                            </a:rPr>
                            <m:t>))</m:t>
                          </m:r>
                        </m:num>
                        <m:den>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2</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2</m:t>
                              </m:r>
                            </m:sup>
                          </m:sSubSup>
                        </m:e>
                      </m:d>
                    </m:oMath>
                  </m:oMathPara>
                </a14:m>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3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300"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00</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2</m:t>
                                  </m:r>
                                </m:sup>
                              </m:sSubSup>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01</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2</m:t>
                                  </m:r>
                                </m:sup>
                              </m:sSubSup>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1</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02</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2</m:t>
                                  </m:r>
                                </m:sup>
                              </m:sSubSup>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2</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2</m:t>
                                  </m:r>
                                </m:sup>
                              </m:sSubSup>
                            </m:e>
                          </m:d>
                        </m:num>
                        <m:den>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3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300" i="1">
                              <a:latin typeface="Cambria Math" panose="02040503050406030204" pitchFamily="18" charset="0"/>
                              <a:ea typeface="Times New Roman" panose="02020603050405020304" pitchFamily="18" charset="0"/>
                              <a:cs typeface="Times New Roman" panose="02020603050405020304" pitchFamily="18" charset="0"/>
                            </a:rPr>
                            <m:t>𝜕</m:t>
                          </m:r>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00</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2</m:t>
                              </m:r>
                            </m:sup>
                          </m:sSubSup>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en-US" sz="1300" i="1">
                              <a:latin typeface="Cambria Math" panose="02040503050406030204" pitchFamily="18" charset="0"/>
                              <a:ea typeface="Times New Roman" panose="02020603050405020304" pitchFamily="18" charset="0"/>
                              <a:cs typeface="Times New Roman" panose="02020603050405020304" pitchFamily="18" charset="0"/>
                            </a:rPr>
                            <m:t>)</m:t>
                          </m:r>
                        </m:num>
                        <m:den>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00</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300" dirty="0">
                    <a:latin typeface="Calibri" panose="020F0502020204030204" pitchFamily="34" charset="0"/>
                    <a:ea typeface="Times New Roman" panose="02020603050405020304" pitchFamily="18" charset="0"/>
                    <a:cs typeface="Times New Roman" panose="02020603050405020304" pitchFamily="18" charset="0"/>
                  </a:rPr>
                  <a:t> </a:t>
                </a:r>
                <a:r>
                  <a:rPr lang="ru-RU" sz="1300" dirty="0" smtClean="0">
                    <a:latin typeface="Calibri" panose="020F0502020204030204" pitchFamily="34" charset="0"/>
                    <a:ea typeface="Times New Roman" panose="02020603050405020304" pitchFamily="18" charset="0"/>
                    <a:cs typeface="Times New Roman" panose="02020603050405020304" pitchFamily="18" charset="0"/>
                  </a:rPr>
                  <a:t>Аналогично</a:t>
                </a:r>
                <a:r>
                  <a:rPr lang="ru-RU" sz="1300" dirty="0">
                    <a:latin typeface="Calibri" panose="020F0502020204030204" pitchFamily="34" charset="0"/>
                    <a:ea typeface="Times New Roman" panose="02020603050405020304" pitchFamily="18" charset="0"/>
                    <a:cs typeface="Times New Roman" panose="02020603050405020304" pitchFamily="18" charset="0"/>
                  </a:rPr>
                  <a:t>:</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f>
                      <m:f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300" i="1">
                            <a:latin typeface="Cambria Math" panose="02040503050406030204" pitchFamily="18" charset="0"/>
                            <a:ea typeface="Times New Roman" panose="02020603050405020304" pitchFamily="18" charset="0"/>
                            <a:cs typeface="Times New Roman" panose="02020603050405020304" pitchFamily="18" charset="0"/>
                          </a:rPr>
                          <m:t>𝜕</m:t>
                        </m:r>
                        <m:r>
                          <a:rPr lang="en-US" sz="13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3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1300" i="1">
                                <a:latin typeface="Cambria Math" panose="02040503050406030204" pitchFamily="18" charset="0"/>
                                <a:ea typeface="Times New Roman" panose="02020603050405020304" pitchFamily="18" charset="0"/>
                                <a:cs typeface="Times New Roman" panose="02020603050405020304" pitchFamily="18" charset="0"/>
                              </a:rPr>
                              <m:t>1</m:t>
                            </m:r>
                          </m:sub>
                        </m:sSub>
                      </m:den>
                    </m:f>
                    <m:r>
                      <a:rPr lang="ru-RU" sz="1300" i="1">
                        <a:latin typeface="Cambria Math" panose="02040503050406030204" pitchFamily="18" charset="0"/>
                        <a:ea typeface="Times New Roman" panose="02020603050405020304" pitchFamily="18" charset="0"/>
                        <a:cs typeface="Times New Roman" panose="02020603050405020304" pitchFamily="18" charset="0"/>
                      </a:rPr>
                      <m:t>=</m:t>
                    </m:r>
                  </m:oMath>
                </a14:m>
                <a:r>
                  <a:rPr lang="ru-RU" sz="1300"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sSub>
                      <m:sSub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3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1300" i="1">
                            <a:latin typeface="Cambria Math" panose="02040503050406030204" pitchFamily="18" charset="0"/>
                            <a:ea typeface="Times New Roman" panose="02020603050405020304" pitchFamily="18" charset="0"/>
                            <a:cs typeface="Times New Roman" panose="02020603050405020304" pitchFamily="18" charset="0"/>
                          </a:rPr>
                          <m:t>1</m:t>
                        </m:r>
                      </m:sub>
                    </m:sSub>
                    <m:r>
                      <a:rPr lang="ru-RU" sz="13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300" i="1">
                            <a:latin typeface="Cambria Math" panose="02040503050406030204" pitchFamily="18" charset="0"/>
                            <a:ea typeface="Times New Roman" panose="02020603050405020304" pitchFamily="18" charset="0"/>
                            <a:cs typeface="Times New Roman" panose="02020603050405020304" pitchFamily="18" charset="0"/>
                          </a:rPr>
                          <m:t>𝑌</m:t>
                        </m:r>
                      </m:e>
                      <m:sub>
                        <m:r>
                          <a:rPr lang="ru-RU" sz="1300" i="1">
                            <a:latin typeface="Cambria Math" panose="02040503050406030204" pitchFamily="18" charset="0"/>
                            <a:ea typeface="Times New Roman" panose="02020603050405020304" pitchFamily="18" charset="0"/>
                            <a:cs typeface="Times New Roman" panose="02020603050405020304" pitchFamily="18" charset="0"/>
                          </a:rPr>
                          <m:t>1</m:t>
                        </m:r>
                      </m:sub>
                    </m:sSub>
                    <m:r>
                      <a:rPr lang="ru-RU" sz="1300" i="1">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300" dirty="0" smtClean="0">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en-US" sz="1300" b="0" i="0" smtClean="0">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3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1300" i="1">
                                <a:latin typeface="Cambria Math" panose="02040503050406030204" pitchFamily="18" charset="0"/>
                                <a:ea typeface="Times New Roman" panose="02020603050405020304" pitchFamily="18" charset="0"/>
                                <a:cs typeface="Times New Roman" panose="02020603050405020304" pitchFamily="18" charset="0"/>
                              </a:rPr>
                              <m:t>1</m:t>
                            </m:r>
                          </m:sub>
                        </m:sSub>
                      </m:num>
                      <m:den>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3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13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2</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1</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2</m:t>
                            </m:r>
                          </m:sup>
                        </m:sSubSup>
                      </m:e>
                    </m:d>
                  </m:oMath>
                </a14:m>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1</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3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300"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10</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11</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1</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12</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2</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1</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2</m:t>
                                  </m:r>
                                </m:sup>
                              </m:sSubSup>
                            </m:e>
                          </m:d>
                        </m:num>
                        <m:den>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3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300"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10</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2</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1</m:t>
                                  </m:r>
                                </m:sup>
                              </m:sSubSup>
                            </m:e>
                          </m:d>
                        </m:num>
                        <m:den>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10</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13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300" i="1">
                                  <a:latin typeface="Cambria Math" panose="02040503050406030204" pitchFamily="18" charset="0"/>
                                  <a:ea typeface="Calibri" panose="020F0502020204030204" pitchFamily="34" charset="0"/>
                                  <a:cs typeface="Times New Roman" panose="02020603050405020304" pitchFamily="18" charset="0"/>
                                </a:rPr>
                              </m:ctrlPr>
                            </m:sSubSupPr>
                            <m:e>
                              <m:r>
                                <a:rPr lang="ru-RU" sz="1300" i="1">
                                  <a:latin typeface="Cambria Math" panose="02040503050406030204" pitchFamily="18" charset="0"/>
                                  <a:ea typeface="Calibri" panose="020F0502020204030204" pitchFamily="34" charset="0"/>
                                  <a:cs typeface="Times New Roman" panose="02020603050405020304" pitchFamily="18" charset="0"/>
                                </a:rPr>
                                <m:t>𝑎</m:t>
                              </m:r>
                            </m:e>
                            <m:sub>
                              <m:r>
                                <a:rPr lang="ru-RU" sz="1300" i="1">
                                  <a:latin typeface="Cambria Math" panose="02040503050406030204" pitchFamily="18" charset="0"/>
                                  <a:ea typeface="Calibri" panose="020F0502020204030204" pitchFamily="34" charset="0"/>
                                  <a:cs typeface="Times New Roman" panose="02020603050405020304" pitchFamily="18" charset="0"/>
                                </a:rPr>
                                <m:t>0</m:t>
                              </m:r>
                            </m:sub>
                            <m:sup>
                              <m:r>
                                <a:rPr lang="ru-RU" sz="1300" i="1">
                                  <a:latin typeface="Cambria Math" panose="02040503050406030204" pitchFamily="18" charset="0"/>
                                  <a:ea typeface="Calibri" panose="020F0502020204030204" pitchFamily="34" charset="0"/>
                                  <a:cs typeface="Times New Roman" panose="02020603050405020304" pitchFamily="18" charset="0"/>
                                </a:rPr>
                                <m:t>1</m:t>
                              </m:r>
                            </m:sup>
                          </m:sSubSup>
                        </m:num>
                        <m:den>
                          <m:r>
                            <a:rPr lang="ru-RU" sz="13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300" i="1">
                                  <a:latin typeface="Cambria Math" panose="02040503050406030204" pitchFamily="18" charset="0"/>
                                  <a:ea typeface="Calibri" panose="020F0502020204030204" pitchFamily="34" charset="0"/>
                                  <a:cs typeface="Times New Roman" panose="02020603050405020304" pitchFamily="18" charset="0"/>
                                </a:rPr>
                              </m:ctrlPr>
                            </m:sSubSupPr>
                            <m:e>
                              <m:r>
                                <a:rPr lang="ru-RU" sz="1300" i="1">
                                  <a:latin typeface="Cambria Math" panose="02040503050406030204" pitchFamily="18" charset="0"/>
                                  <a:ea typeface="Calibri" panose="020F0502020204030204" pitchFamily="34" charset="0"/>
                                  <a:cs typeface="Times New Roman" panose="02020603050405020304" pitchFamily="18" charset="0"/>
                                </a:rPr>
                                <m:t>𝑧</m:t>
                              </m:r>
                            </m:e>
                            <m:sub>
                              <m:r>
                                <a:rPr lang="ru-RU" sz="1300" i="1">
                                  <a:latin typeface="Cambria Math" panose="02040503050406030204" pitchFamily="18" charset="0"/>
                                  <a:ea typeface="Calibri" panose="020F0502020204030204" pitchFamily="34" charset="0"/>
                                  <a:cs typeface="Times New Roman" panose="02020603050405020304" pitchFamily="18" charset="0"/>
                                </a:rPr>
                                <m:t>0</m:t>
                              </m:r>
                            </m:sub>
                            <m:sup>
                              <m:r>
                                <a:rPr lang="ru-RU" sz="1300" i="1">
                                  <a:latin typeface="Cambria Math" panose="02040503050406030204" pitchFamily="18" charset="0"/>
                                  <a:ea typeface="Calibri" panose="020F0502020204030204" pitchFamily="34" charset="0"/>
                                  <a:cs typeface="Times New Roman" panose="02020603050405020304" pitchFamily="18" charset="0"/>
                                </a:rPr>
                                <m:t>1</m:t>
                              </m:r>
                            </m:sup>
                          </m:sSubSup>
                        </m:den>
                      </m:f>
                      <m:r>
                        <a:rPr lang="en-US" sz="13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1</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3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3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3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300" i="1">
                                  <a:latin typeface="Cambria Math" panose="02040503050406030204" pitchFamily="18" charset="0"/>
                                  <a:ea typeface="Times New Roman" panose="02020603050405020304" pitchFamily="18" charset="0"/>
                                  <a:cs typeface="Times New Roman" panose="02020603050405020304" pitchFamily="18" charset="0"/>
                                </a:rPr>
                                <m:t>1</m:t>
                              </m:r>
                            </m:sup>
                          </m:sSubSup>
                        </m:e>
                      </m:d>
                    </m:oMath>
                  </m:oMathPara>
                </a14:m>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Прямоугольник 2"/>
              <p:cNvSpPr>
                <a:spLocks noRot="1" noChangeAspect="1" noMove="1" noResize="1" noEditPoints="1" noAdjustHandles="1" noChangeArrowheads="1" noChangeShapeType="1" noTextEdit="1"/>
              </p:cNvSpPr>
              <p:nvPr/>
            </p:nvSpPr>
            <p:spPr>
              <a:xfrm>
                <a:off x="30228" y="0"/>
                <a:ext cx="9060873" cy="4987840"/>
              </a:xfrm>
              <a:prstGeom prst="rect">
                <a:avLst/>
              </a:prstGeom>
              <a:blipFill>
                <a:blip r:embed="rId3"/>
                <a:stretch>
                  <a:fillRect l="-135"/>
                </a:stretch>
              </a:blipFill>
            </p:spPr>
            <p:txBody>
              <a:bodyPr/>
              <a:lstStyle/>
              <a:p>
                <a:r>
                  <a:rPr lang="en-US">
                    <a:noFill/>
                  </a:rPr>
                  <a:t> </a:t>
                </a:r>
              </a:p>
            </p:txBody>
          </p:sp>
        </mc:Fallback>
      </mc:AlternateContent>
    </p:spTree>
    <p:extLst>
      <p:ext uri="{BB962C8B-B14F-4D97-AF65-F5344CB8AC3E}">
        <p14:creationId xmlns:p14="http://schemas.microsoft.com/office/powerpoint/2010/main" val="35094904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 name="Прямоугольник 1"/>
          <p:cNvSpPr/>
          <p:nvPr/>
        </p:nvSpPr>
        <p:spPr>
          <a:xfrm>
            <a:off x="83127" y="0"/>
            <a:ext cx="9007974" cy="399405"/>
          </a:xfrm>
          <a:prstGeom prst="rect">
            <a:avLst/>
          </a:prstGeom>
        </p:spPr>
        <p:txBody>
          <a:bodyPr wrap="square">
            <a:spAutoFit/>
          </a:bodyPr>
          <a:lstStyle/>
          <a:p>
            <a:pPr>
              <a:lnSpc>
                <a:spcPct val="107000"/>
              </a:lnSpc>
              <a:spcAft>
                <a:spcPts val="800"/>
              </a:spcAft>
              <a:tabLst>
                <a:tab pos="2339340" algn="l"/>
              </a:tabLst>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Прямоугольник 2"/>
              <p:cNvSpPr/>
              <p:nvPr/>
            </p:nvSpPr>
            <p:spPr>
              <a:xfrm>
                <a:off x="-1" y="0"/>
                <a:ext cx="9144001" cy="4788940"/>
              </a:xfrm>
              <a:prstGeom prst="rect">
                <a:avLst/>
              </a:prstGeom>
            </p:spPr>
            <p:txBody>
              <a:bodyPr wrap="square">
                <a:spAutoFit/>
              </a:bodyPr>
              <a:lstStyle/>
              <a:p>
                <a:pPr>
                  <a:lnSpc>
                    <a:spcPct val="107000"/>
                  </a:lnSpc>
                  <a:spcAft>
                    <a:spcPts val="800"/>
                  </a:spcAft>
                </a:pPr>
                <a:r>
                  <a:rPr lang="ru-RU" sz="1200" dirty="0" smtClean="0">
                    <a:solidFill>
                      <a:schemeClr val="tx1"/>
                    </a:solidFill>
                    <a:latin typeface="Calibri" panose="020F0502020204030204" pitchFamily="34" charset="0"/>
                    <a:ea typeface="Times New Roman" panose="02020603050405020304" pitchFamily="18" charset="0"/>
                    <a:cs typeface="Times New Roman" panose="02020603050405020304" pitchFamily="18" charset="0"/>
                  </a:rPr>
                  <a:t> Итого </a:t>
                </a:r>
                <a:r>
                  <a:rPr lang="ru-RU" sz="12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получим: </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Sub>
                        </m:den>
                      </m:f>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Sub>
                        </m:num>
                        <m:den>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Sub>
                        </m:den>
                      </m:f>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Sub>
                        </m:num>
                        <m:den>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00</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10</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01</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11</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02</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12</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2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В матричном виде</a:t>
                </a:r>
                <a:r>
                  <a:rPr lang="ru-RU" sz="1200" dirty="0" smtClean="0">
                    <a:solidFill>
                      <a:schemeClr val="tx1"/>
                    </a:solidFill>
                    <a:latin typeface="Calibri" panose="020F0502020204030204" pitchFamily="34" charset="0"/>
                    <a:ea typeface="Times New Roman" panose="02020603050405020304" pitchFamily="18" charset="0"/>
                    <a:cs typeface="Times New Roman" panose="02020603050405020304" pitchFamily="18" charset="0"/>
                  </a:rPr>
                  <a:t>:</a:t>
                </a:r>
                <a:r>
                  <a:rPr lang="en-US" sz="1200" dirty="0" smtClean="0">
                    <a:solidFill>
                      <a:schemeClr val="tx1"/>
                    </a:solidFill>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d>
                      <m:d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2"/>
                                  <m:mcJc m:val="center"/>
                                </m:mcPr>
                              </m:mc>
                            </m:mcs>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mPr>
                          <m:mr>
                            <m:e>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00</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e>
                            <m:e>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10</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e>
                          </m:mr>
                          <m:mr>
                            <m:e>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01</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e>
                            <m:e>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11</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e>
                          </m:mr>
                          <m:mr>
                            <m:e>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02</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e>
                            <m:e>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12</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e>
                          </m:mr>
                        </m:m>
                      </m:e>
                    </m:d>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eqArr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e>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e>
                        </m:eqArr>
                      </m:e>
                    </m:d>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eqArrPr>
                          <m:e>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00</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10</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e>
                          <m:e>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01</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11</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e>
                          <m:e>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02</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12</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en-US" sz="1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e>
                        </m:eqArr>
                      </m:e>
                    </m:d>
                  </m:oMath>
                </a14:m>
                <a:endParaRPr lang="en-US" sz="1200" dirty="0" smtClean="0">
                  <a:solidFill>
                    <a:schemeClr val="tx1"/>
                  </a:solidFill>
                  <a:latin typeface="Calibri" panose="020F0502020204030204" pitchFamily="34" charset="0"/>
                  <a:ea typeface="Times New Roman" panose="02020603050405020304" pitchFamily="18" charset="0"/>
                  <a:cs typeface="Times New Roman" panose="02020603050405020304" pitchFamily="18" charset="0"/>
                </a:endParaRPr>
              </a:p>
              <a:p>
                <a:r>
                  <a:rPr lang="ru-RU" sz="1200" dirty="0">
                    <a:solidFill>
                      <a:schemeClr val="tx1"/>
                    </a:solidFill>
                  </a:rPr>
                  <a:t>Вводим </a:t>
                </a:r>
                <a:r>
                  <a:rPr lang="ru-RU" sz="1200" dirty="0" smtClean="0">
                    <a:solidFill>
                      <a:schemeClr val="tx1"/>
                    </a:solidFill>
                  </a:rPr>
                  <a:t>обозначение</a:t>
                </a:r>
                <a:r>
                  <a:rPr lang="en-US" sz="1200" dirty="0">
                    <a:solidFill>
                      <a:schemeClr val="tx1"/>
                    </a:solidFill>
                  </a:rPr>
                  <a:t>:</a:t>
                </a:r>
                <a:r>
                  <a:rPr lang="en-US" sz="1200" dirty="0" smtClean="0">
                    <a:solidFill>
                      <a:schemeClr val="tx1"/>
                    </a:solidFill>
                  </a:rPr>
                  <a:t> </a:t>
                </a:r>
                <a14:m>
                  <m:oMath xmlns:m="http://schemas.openxmlformats.org/officeDocument/2006/math">
                    <m:sSup>
                      <m:sSupPr>
                        <m:ctrlPr>
                          <a:rPr lang="en-US" sz="1200" i="1">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𝑊</m:t>
                        </m:r>
                      </m:e>
                      <m:sup>
                        <m:r>
                          <a:rPr lang="ru-RU" sz="1200" i="1">
                            <a:solidFill>
                              <a:schemeClr val="tx1"/>
                            </a:solidFill>
                            <a:latin typeface="Cambria Math" panose="02040503050406030204" pitchFamily="18" charset="0"/>
                          </a:rPr>
                          <m:t>2</m:t>
                        </m:r>
                      </m:sup>
                    </m:sSup>
                    <m:r>
                      <a:rPr lang="ru-RU" sz="1200" i="1">
                        <a:solidFill>
                          <a:schemeClr val="tx1"/>
                        </a:solidFill>
                        <a:latin typeface="Cambria Math" panose="02040503050406030204" pitchFamily="18" charset="0"/>
                      </a:rPr>
                      <m:t>=</m:t>
                    </m:r>
                    <m:d>
                      <m:dPr>
                        <m:ctrlPr>
                          <a:rPr lang="en-US" sz="1200" i="1">
                            <a:solidFill>
                              <a:schemeClr val="tx1"/>
                            </a:solidFill>
                            <a:latin typeface="Cambria Math" panose="02040503050406030204" pitchFamily="18" charset="0"/>
                          </a:rPr>
                        </m:ctrlPr>
                      </m:dPr>
                      <m:e>
                        <m:m>
                          <m:mPr>
                            <m:mcs>
                              <m:mc>
                                <m:mcPr>
                                  <m:count m:val="3"/>
                                  <m:mcJc m:val="center"/>
                                </m:mcPr>
                              </m:mc>
                            </m:mcs>
                            <m:ctrlPr>
                              <a:rPr lang="en-US" sz="1200" i="1">
                                <a:solidFill>
                                  <a:schemeClr val="tx1"/>
                                </a:solidFill>
                                <a:latin typeface="Cambria Math" panose="02040503050406030204" pitchFamily="18" charset="0"/>
                              </a:rPr>
                            </m:ctrlPr>
                          </m:mPr>
                          <m:mr>
                            <m:e>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rPr>
                                    <m:t>𝑊</m:t>
                                  </m:r>
                                </m:e>
                                <m:sub>
                                  <m:r>
                                    <a:rPr lang="ru-RU" sz="1200" i="1">
                                      <a:solidFill>
                                        <a:schemeClr val="tx1"/>
                                      </a:solidFill>
                                      <a:latin typeface="Cambria Math" panose="02040503050406030204" pitchFamily="18" charset="0"/>
                                    </a:rPr>
                                    <m:t>00</m:t>
                                  </m:r>
                                </m:sub>
                                <m:sup>
                                  <m:r>
                                    <a:rPr lang="ru-RU" sz="1200" i="1">
                                      <a:solidFill>
                                        <a:schemeClr val="tx1"/>
                                      </a:solidFill>
                                      <a:latin typeface="Cambria Math" panose="02040503050406030204" pitchFamily="18" charset="0"/>
                                    </a:rPr>
                                    <m:t>2</m:t>
                                  </m:r>
                                </m:sup>
                              </m:sSubSup>
                            </m:e>
                            <m:e>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rPr>
                                    <m:t>𝑊</m:t>
                                  </m:r>
                                </m:e>
                                <m:sub>
                                  <m:r>
                                    <a:rPr lang="ru-RU" sz="1200" i="1">
                                      <a:solidFill>
                                        <a:schemeClr val="tx1"/>
                                      </a:solidFill>
                                      <a:latin typeface="Cambria Math" panose="02040503050406030204" pitchFamily="18" charset="0"/>
                                    </a:rPr>
                                    <m:t>01</m:t>
                                  </m:r>
                                </m:sub>
                                <m:sup>
                                  <m:r>
                                    <a:rPr lang="ru-RU" sz="1200" i="1">
                                      <a:solidFill>
                                        <a:schemeClr val="tx1"/>
                                      </a:solidFill>
                                      <a:latin typeface="Cambria Math" panose="02040503050406030204" pitchFamily="18" charset="0"/>
                                    </a:rPr>
                                    <m:t>2</m:t>
                                  </m:r>
                                </m:sup>
                              </m:sSubSup>
                            </m:e>
                            <m:e>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rPr>
                                    <m:t>𝑊</m:t>
                                  </m:r>
                                </m:e>
                                <m:sub>
                                  <m:r>
                                    <a:rPr lang="ru-RU" sz="1200" i="1">
                                      <a:solidFill>
                                        <a:schemeClr val="tx1"/>
                                      </a:solidFill>
                                      <a:latin typeface="Cambria Math" panose="02040503050406030204" pitchFamily="18" charset="0"/>
                                    </a:rPr>
                                    <m:t>02</m:t>
                                  </m:r>
                                </m:sub>
                                <m:sup>
                                  <m:r>
                                    <a:rPr lang="ru-RU" sz="1200" i="1">
                                      <a:solidFill>
                                        <a:schemeClr val="tx1"/>
                                      </a:solidFill>
                                      <a:latin typeface="Cambria Math" panose="02040503050406030204" pitchFamily="18" charset="0"/>
                                    </a:rPr>
                                    <m:t>2</m:t>
                                  </m:r>
                                </m:sup>
                              </m:sSubSup>
                            </m:e>
                          </m:mr>
                          <m:mr>
                            <m:e>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rPr>
                                    <m:t>𝑊</m:t>
                                  </m:r>
                                </m:e>
                                <m:sub>
                                  <m:r>
                                    <a:rPr lang="ru-RU" sz="1200" i="1">
                                      <a:solidFill>
                                        <a:schemeClr val="tx1"/>
                                      </a:solidFill>
                                      <a:latin typeface="Cambria Math" panose="02040503050406030204" pitchFamily="18" charset="0"/>
                                    </a:rPr>
                                    <m:t>10</m:t>
                                  </m:r>
                                </m:sub>
                                <m:sup>
                                  <m:r>
                                    <a:rPr lang="ru-RU" sz="1200" i="1">
                                      <a:solidFill>
                                        <a:schemeClr val="tx1"/>
                                      </a:solidFill>
                                      <a:latin typeface="Cambria Math" panose="02040503050406030204" pitchFamily="18" charset="0"/>
                                    </a:rPr>
                                    <m:t>2</m:t>
                                  </m:r>
                                </m:sup>
                              </m:sSubSup>
                            </m:e>
                            <m:e>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rPr>
                                    <m:t>𝑊</m:t>
                                  </m:r>
                                </m:e>
                                <m:sub>
                                  <m:r>
                                    <a:rPr lang="ru-RU" sz="1200" i="1">
                                      <a:solidFill>
                                        <a:schemeClr val="tx1"/>
                                      </a:solidFill>
                                      <a:latin typeface="Cambria Math" panose="02040503050406030204" pitchFamily="18" charset="0"/>
                                    </a:rPr>
                                    <m:t>11</m:t>
                                  </m:r>
                                </m:sub>
                                <m:sup>
                                  <m:r>
                                    <a:rPr lang="ru-RU" sz="1200" i="1">
                                      <a:solidFill>
                                        <a:schemeClr val="tx1"/>
                                      </a:solidFill>
                                      <a:latin typeface="Cambria Math" panose="02040503050406030204" pitchFamily="18" charset="0"/>
                                    </a:rPr>
                                    <m:t>2</m:t>
                                  </m:r>
                                </m:sup>
                              </m:sSubSup>
                            </m:e>
                            <m:e>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rPr>
                                    <m:t>𝑊</m:t>
                                  </m:r>
                                </m:e>
                                <m:sub>
                                  <m:r>
                                    <a:rPr lang="ru-RU" sz="1200" i="1">
                                      <a:solidFill>
                                        <a:schemeClr val="tx1"/>
                                      </a:solidFill>
                                      <a:latin typeface="Cambria Math" panose="02040503050406030204" pitchFamily="18" charset="0"/>
                                    </a:rPr>
                                    <m:t>12</m:t>
                                  </m:r>
                                </m:sub>
                                <m:sup>
                                  <m:r>
                                    <a:rPr lang="ru-RU" sz="1200" i="1">
                                      <a:solidFill>
                                        <a:schemeClr val="tx1"/>
                                      </a:solidFill>
                                      <a:latin typeface="Cambria Math" panose="02040503050406030204" pitchFamily="18" charset="0"/>
                                    </a:rPr>
                                    <m:t>2</m:t>
                                  </m:r>
                                </m:sup>
                              </m:sSubSup>
                            </m:e>
                          </m:mr>
                        </m:m>
                      </m:e>
                    </m:d>
                    <m:r>
                      <a:rPr lang="en-US" sz="1200" i="1">
                        <a:solidFill>
                          <a:schemeClr val="tx1"/>
                        </a:solidFill>
                        <a:latin typeface="Cambria Math" panose="02040503050406030204" pitchFamily="18" charset="0"/>
                      </a:rPr>
                      <m:t> </m:t>
                    </m:r>
                  </m:oMath>
                </a14:m>
                <a:r>
                  <a:rPr lang="ru-RU" sz="1200" dirty="0">
                    <a:solidFill>
                      <a:schemeClr val="tx1"/>
                    </a:solidFill>
                  </a:rPr>
                  <a:t>, </a:t>
                </a:r>
                <a14:m>
                  <m:oMath xmlns:m="http://schemas.openxmlformats.org/officeDocument/2006/math">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𝑑</m:t>
                    </m:r>
                    <m:sSup>
                      <m:sSupPr>
                        <m:ctrlPr>
                          <a:rPr lang="en-US" sz="1200" i="1">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𝐸</m:t>
                        </m:r>
                      </m:e>
                      <m:sup>
                        <m:r>
                          <a:rPr lang="ru-RU" sz="1200" i="1">
                            <a:solidFill>
                              <a:schemeClr val="tx1"/>
                            </a:solidFill>
                            <a:latin typeface="Cambria Math" panose="02040503050406030204" pitchFamily="18" charset="0"/>
                          </a:rPr>
                          <m:t>2</m:t>
                        </m:r>
                      </m:sup>
                    </m:sSup>
                    <m:r>
                      <a:rPr lang="ru-RU" sz="1200" i="1">
                        <a:solidFill>
                          <a:schemeClr val="tx1"/>
                        </a:solidFill>
                        <a:latin typeface="Cambria Math" panose="02040503050406030204" pitchFamily="18" charset="0"/>
                      </a:rPr>
                      <m:t>=</m:t>
                    </m:r>
                    <m:d>
                      <m:dPr>
                        <m:ctrlPr>
                          <a:rPr lang="en-US" sz="1200" i="1">
                            <a:solidFill>
                              <a:schemeClr val="tx1"/>
                            </a:solidFill>
                            <a:latin typeface="Cambria Math" panose="02040503050406030204" pitchFamily="18" charset="0"/>
                          </a:rPr>
                        </m:ctrlPr>
                      </m:dPr>
                      <m:e>
                        <m:eqArr>
                          <m:eqArrPr>
                            <m:ctrlPr>
                              <a:rPr lang="en-US" sz="1200" i="1">
                                <a:solidFill>
                                  <a:schemeClr val="tx1"/>
                                </a:solidFill>
                                <a:latin typeface="Cambria Math" panose="02040503050406030204" pitchFamily="18" charset="0"/>
                              </a:rPr>
                            </m:ctrlPr>
                          </m:eqArrPr>
                          <m:e>
                            <m:r>
                              <a:rPr lang="en-US" sz="1200" i="1">
                                <a:solidFill>
                                  <a:schemeClr val="tx1"/>
                                </a:solidFill>
                                <a:latin typeface="Cambria Math" panose="02040503050406030204" pitchFamily="18" charset="0"/>
                              </a:rPr>
                              <m:t>𝜕</m:t>
                            </m:r>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rPr>
                                  <m:t>𝐸</m:t>
                                </m:r>
                              </m:e>
                              <m:sub>
                                <m:r>
                                  <a:rPr lang="ru-RU" sz="1200" i="1">
                                    <a:solidFill>
                                      <a:schemeClr val="tx1"/>
                                    </a:solidFill>
                                    <a:latin typeface="Cambria Math" panose="02040503050406030204" pitchFamily="18" charset="0"/>
                                  </a:rPr>
                                  <m:t>0</m:t>
                                </m:r>
                              </m:sub>
                              <m:sup>
                                <m:r>
                                  <a:rPr lang="ru-RU" sz="1200" i="1">
                                    <a:solidFill>
                                      <a:schemeClr val="tx1"/>
                                    </a:solidFill>
                                    <a:latin typeface="Cambria Math" panose="02040503050406030204" pitchFamily="18" charset="0"/>
                                  </a:rPr>
                                  <m:t>2</m:t>
                                </m:r>
                              </m:sup>
                            </m:sSubSup>
                          </m:e>
                          <m:e>
                            <m:r>
                              <a:rPr lang="en-US" sz="1200" i="1">
                                <a:solidFill>
                                  <a:schemeClr val="tx1"/>
                                </a:solidFill>
                                <a:latin typeface="Cambria Math" panose="02040503050406030204" pitchFamily="18" charset="0"/>
                              </a:rPr>
                              <m:t>𝜕</m:t>
                            </m:r>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rPr>
                                  <m:t>𝐸</m:t>
                                </m:r>
                              </m:e>
                              <m:sub>
                                <m:r>
                                  <a:rPr lang="ru-RU" sz="1200" i="1">
                                    <a:solidFill>
                                      <a:schemeClr val="tx1"/>
                                    </a:solidFill>
                                    <a:latin typeface="Cambria Math" panose="02040503050406030204" pitchFamily="18" charset="0"/>
                                  </a:rPr>
                                  <m:t>1</m:t>
                                </m:r>
                              </m:sub>
                              <m:sup>
                                <m:r>
                                  <a:rPr lang="ru-RU" sz="1200" i="1">
                                    <a:solidFill>
                                      <a:schemeClr val="tx1"/>
                                    </a:solidFill>
                                    <a:latin typeface="Cambria Math" panose="02040503050406030204" pitchFamily="18" charset="0"/>
                                  </a:rPr>
                                  <m:t>2</m:t>
                                </m:r>
                              </m:sup>
                            </m:sSubSup>
                          </m:e>
                        </m:eqArr>
                      </m:e>
                    </m:d>
                  </m:oMath>
                </a14:m>
                <a:r>
                  <a:rPr lang="en-US" sz="1200" dirty="0" smtClean="0">
                    <a:solidFill>
                      <a:schemeClr val="tx1"/>
                    </a:solidFill>
                  </a:rPr>
                  <a:t>    </a:t>
                </a:r>
                <a:r>
                  <a:rPr lang="ru-RU" sz="1200" dirty="0" smtClean="0">
                    <a:solidFill>
                      <a:schemeClr val="tx1"/>
                    </a:solidFill>
                  </a:rPr>
                  <a:t>Тогда</a:t>
                </a:r>
                <a:r>
                  <a:rPr lang="en-US" sz="1200" dirty="0" smtClean="0">
                    <a:solidFill>
                      <a:schemeClr val="tx1"/>
                    </a:solidFill>
                  </a:rPr>
                  <a:t> </a:t>
                </a:r>
                <a14:m>
                  <m:oMath xmlns:m="http://schemas.openxmlformats.org/officeDocument/2006/math">
                    <m:r>
                      <a:rPr lang="en-US" sz="1200" i="1">
                        <a:solidFill>
                          <a:schemeClr val="tx1"/>
                        </a:solidFill>
                        <a:latin typeface="Cambria Math" panose="02040503050406030204" pitchFamily="18" charset="0"/>
                      </a:rPr>
                      <m:t>𝜕</m:t>
                    </m:r>
                    <m:sSup>
                      <m:sSupPr>
                        <m:ctrlPr>
                          <a:rPr lang="en-US" sz="1200" i="1">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𝑎</m:t>
                        </m:r>
                      </m:e>
                      <m:sup>
                        <m:r>
                          <a:rPr lang="ru-RU" sz="1200" i="1">
                            <a:solidFill>
                              <a:schemeClr val="tx1"/>
                            </a:solidFill>
                            <a:latin typeface="Cambria Math" panose="02040503050406030204" pitchFamily="18" charset="0"/>
                          </a:rPr>
                          <m:t>1</m:t>
                        </m:r>
                      </m:sup>
                    </m:sSup>
                    <m:r>
                      <a:rPr lang="ru-RU" sz="1200" i="1">
                        <a:solidFill>
                          <a:schemeClr val="tx1"/>
                        </a:solidFill>
                        <a:latin typeface="Cambria Math" panose="02040503050406030204" pitchFamily="18" charset="0"/>
                      </a:rPr>
                      <m:t>=</m:t>
                    </m:r>
                    <m:d>
                      <m:dPr>
                        <m:ctrlPr>
                          <a:rPr lang="en-US" sz="1200" i="1">
                            <a:solidFill>
                              <a:schemeClr val="tx1"/>
                            </a:solidFill>
                            <a:latin typeface="Cambria Math" panose="02040503050406030204" pitchFamily="18" charset="0"/>
                          </a:rPr>
                        </m:ctrlPr>
                      </m:dPr>
                      <m:e>
                        <m:m>
                          <m:mPr>
                            <m:mcs>
                              <m:mc>
                                <m:mcPr>
                                  <m:count m:val="2"/>
                                  <m:mcJc m:val="center"/>
                                </m:mcPr>
                              </m:mc>
                            </m:mcs>
                            <m:ctrlPr>
                              <a:rPr lang="en-US" sz="1200" i="1">
                                <a:solidFill>
                                  <a:schemeClr val="tx1"/>
                                </a:solidFill>
                                <a:latin typeface="Cambria Math" panose="02040503050406030204" pitchFamily="18" charset="0"/>
                              </a:rPr>
                            </m:ctrlPr>
                          </m:mPr>
                          <m:mr>
                            <m:e>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rPr>
                                    <m:t>𝑊</m:t>
                                  </m:r>
                                </m:e>
                                <m:sub>
                                  <m:r>
                                    <a:rPr lang="ru-RU" sz="1200" i="1">
                                      <a:solidFill>
                                        <a:schemeClr val="tx1"/>
                                      </a:solidFill>
                                      <a:latin typeface="Cambria Math" panose="02040503050406030204" pitchFamily="18" charset="0"/>
                                    </a:rPr>
                                    <m:t>00</m:t>
                                  </m:r>
                                </m:sub>
                                <m:sup>
                                  <m:r>
                                    <a:rPr lang="ru-RU" sz="1200" i="1">
                                      <a:solidFill>
                                        <a:schemeClr val="tx1"/>
                                      </a:solidFill>
                                      <a:latin typeface="Cambria Math" panose="02040503050406030204" pitchFamily="18" charset="0"/>
                                    </a:rPr>
                                    <m:t>2</m:t>
                                  </m:r>
                                </m:sup>
                              </m:sSubSup>
                            </m:e>
                            <m:e>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rPr>
                                    <m:t>𝑊</m:t>
                                  </m:r>
                                </m:e>
                                <m:sub>
                                  <m:r>
                                    <a:rPr lang="ru-RU" sz="1200" i="1">
                                      <a:solidFill>
                                        <a:schemeClr val="tx1"/>
                                      </a:solidFill>
                                      <a:latin typeface="Cambria Math" panose="02040503050406030204" pitchFamily="18" charset="0"/>
                                    </a:rPr>
                                    <m:t>10</m:t>
                                  </m:r>
                                </m:sub>
                                <m:sup>
                                  <m:r>
                                    <a:rPr lang="ru-RU" sz="1200" i="1">
                                      <a:solidFill>
                                        <a:schemeClr val="tx1"/>
                                      </a:solidFill>
                                      <a:latin typeface="Cambria Math" panose="02040503050406030204" pitchFamily="18" charset="0"/>
                                    </a:rPr>
                                    <m:t>2</m:t>
                                  </m:r>
                                </m:sup>
                              </m:sSubSup>
                            </m:e>
                          </m:mr>
                          <m:mr>
                            <m:e>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rPr>
                                    <m:t>𝑊</m:t>
                                  </m:r>
                                </m:e>
                                <m:sub>
                                  <m:r>
                                    <a:rPr lang="ru-RU" sz="1200" i="1">
                                      <a:solidFill>
                                        <a:schemeClr val="tx1"/>
                                      </a:solidFill>
                                      <a:latin typeface="Cambria Math" panose="02040503050406030204" pitchFamily="18" charset="0"/>
                                    </a:rPr>
                                    <m:t>01</m:t>
                                  </m:r>
                                </m:sub>
                                <m:sup>
                                  <m:r>
                                    <a:rPr lang="ru-RU" sz="1200" i="1">
                                      <a:solidFill>
                                        <a:schemeClr val="tx1"/>
                                      </a:solidFill>
                                      <a:latin typeface="Cambria Math" panose="02040503050406030204" pitchFamily="18" charset="0"/>
                                    </a:rPr>
                                    <m:t>2</m:t>
                                  </m:r>
                                </m:sup>
                              </m:sSubSup>
                            </m:e>
                            <m:e>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rPr>
                                    <m:t>𝑊</m:t>
                                  </m:r>
                                </m:e>
                                <m:sub>
                                  <m:r>
                                    <a:rPr lang="ru-RU" sz="1200" i="1">
                                      <a:solidFill>
                                        <a:schemeClr val="tx1"/>
                                      </a:solidFill>
                                      <a:latin typeface="Cambria Math" panose="02040503050406030204" pitchFamily="18" charset="0"/>
                                    </a:rPr>
                                    <m:t>11</m:t>
                                  </m:r>
                                </m:sub>
                                <m:sup>
                                  <m:r>
                                    <a:rPr lang="ru-RU" sz="1200" i="1">
                                      <a:solidFill>
                                        <a:schemeClr val="tx1"/>
                                      </a:solidFill>
                                      <a:latin typeface="Cambria Math" panose="02040503050406030204" pitchFamily="18" charset="0"/>
                                    </a:rPr>
                                    <m:t>2</m:t>
                                  </m:r>
                                </m:sup>
                              </m:sSubSup>
                            </m:e>
                          </m:mr>
                          <m:mr>
                            <m:e>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rPr>
                                    <m:t>𝑊</m:t>
                                  </m:r>
                                </m:e>
                                <m:sub>
                                  <m:r>
                                    <a:rPr lang="ru-RU" sz="1200" i="1">
                                      <a:solidFill>
                                        <a:schemeClr val="tx1"/>
                                      </a:solidFill>
                                      <a:latin typeface="Cambria Math" panose="02040503050406030204" pitchFamily="18" charset="0"/>
                                    </a:rPr>
                                    <m:t>02</m:t>
                                  </m:r>
                                </m:sub>
                                <m:sup>
                                  <m:r>
                                    <a:rPr lang="ru-RU" sz="1200" i="1">
                                      <a:solidFill>
                                        <a:schemeClr val="tx1"/>
                                      </a:solidFill>
                                      <a:latin typeface="Cambria Math" panose="02040503050406030204" pitchFamily="18" charset="0"/>
                                    </a:rPr>
                                    <m:t>2</m:t>
                                  </m:r>
                                </m:sup>
                              </m:sSubSup>
                            </m:e>
                            <m:e>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rPr>
                                    <m:t>𝑊</m:t>
                                  </m:r>
                                </m:e>
                                <m:sub>
                                  <m:r>
                                    <a:rPr lang="ru-RU" sz="1200" i="1">
                                      <a:solidFill>
                                        <a:schemeClr val="tx1"/>
                                      </a:solidFill>
                                      <a:latin typeface="Cambria Math" panose="02040503050406030204" pitchFamily="18" charset="0"/>
                                    </a:rPr>
                                    <m:t>12</m:t>
                                  </m:r>
                                </m:sub>
                                <m:sup>
                                  <m:r>
                                    <a:rPr lang="ru-RU" sz="1200" i="1">
                                      <a:solidFill>
                                        <a:schemeClr val="tx1"/>
                                      </a:solidFill>
                                      <a:latin typeface="Cambria Math" panose="02040503050406030204" pitchFamily="18" charset="0"/>
                                    </a:rPr>
                                    <m:t>2</m:t>
                                  </m:r>
                                </m:sup>
                              </m:sSubSup>
                            </m:e>
                          </m:mr>
                        </m:m>
                      </m:e>
                    </m:d>
                    <m:r>
                      <a:rPr lang="ru-RU" sz="1200" i="1">
                        <a:solidFill>
                          <a:schemeClr val="tx1"/>
                        </a:solidFill>
                        <a:latin typeface="Cambria Math" panose="02040503050406030204" pitchFamily="18" charset="0"/>
                      </a:rPr>
                      <m:t>∙</m:t>
                    </m:r>
                    <m:d>
                      <m:dPr>
                        <m:ctrlPr>
                          <a:rPr lang="en-US" sz="1200" i="1">
                            <a:solidFill>
                              <a:schemeClr val="tx1"/>
                            </a:solidFill>
                            <a:latin typeface="Cambria Math" panose="02040503050406030204" pitchFamily="18" charset="0"/>
                          </a:rPr>
                        </m:ctrlPr>
                      </m:dPr>
                      <m:e>
                        <m:eqArr>
                          <m:eqArrPr>
                            <m:ctrlPr>
                              <a:rPr lang="en-US" sz="1200" i="1">
                                <a:solidFill>
                                  <a:schemeClr val="tx1"/>
                                </a:solidFill>
                                <a:latin typeface="Cambria Math" panose="02040503050406030204" pitchFamily="18" charset="0"/>
                              </a:rPr>
                            </m:ctrlPr>
                          </m:eqArrPr>
                          <m:e>
                            <m:r>
                              <a:rPr lang="en-US" sz="1200" i="1">
                                <a:solidFill>
                                  <a:schemeClr val="tx1"/>
                                </a:solidFill>
                                <a:latin typeface="Cambria Math" panose="02040503050406030204" pitchFamily="18" charset="0"/>
                              </a:rPr>
                              <m:t>𝜕</m:t>
                            </m:r>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rPr>
                                  <m:t>𝐸</m:t>
                                </m:r>
                              </m:e>
                              <m:sub>
                                <m:r>
                                  <a:rPr lang="ru-RU" sz="1200" i="1">
                                    <a:solidFill>
                                      <a:schemeClr val="tx1"/>
                                    </a:solidFill>
                                    <a:latin typeface="Cambria Math" panose="02040503050406030204" pitchFamily="18" charset="0"/>
                                  </a:rPr>
                                  <m:t>0</m:t>
                                </m:r>
                              </m:sub>
                              <m:sup>
                                <m:r>
                                  <a:rPr lang="ru-RU" sz="1200" i="1">
                                    <a:solidFill>
                                      <a:schemeClr val="tx1"/>
                                    </a:solidFill>
                                    <a:latin typeface="Cambria Math" panose="02040503050406030204" pitchFamily="18" charset="0"/>
                                  </a:rPr>
                                  <m:t>2</m:t>
                                </m:r>
                              </m:sup>
                            </m:sSubSup>
                          </m:e>
                          <m:e>
                            <m:r>
                              <a:rPr lang="en-US" sz="1200" i="1">
                                <a:solidFill>
                                  <a:schemeClr val="tx1"/>
                                </a:solidFill>
                                <a:latin typeface="Cambria Math" panose="02040503050406030204" pitchFamily="18" charset="0"/>
                              </a:rPr>
                              <m:t>𝜕</m:t>
                            </m:r>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rPr>
                                  <m:t>𝐸</m:t>
                                </m:r>
                              </m:e>
                              <m:sub>
                                <m:r>
                                  <a:rPr lang="ru-RU" sz="1200" i="1">
                                    <a:solidFill>
                                      <a:schemeClr val="tx1"/>
                                    </a:solidFill>
                                    <a:latin typeface="Cambria Math" panose="02040503050406030204" pitchFamily="18" charset="0"/>
                                  </a:rPr>
                                  <m:t>1</m:t>
                                </m:r>
                              </m:sub>
                              <m:sup>
                                <m:r>
                                  <a:rPr lang="ru-RU" sz="1200" i="1">
                                    <a:solidFill>
                                      <a:schemeClr val="tx1"/>
                                    </a:solidFill>
                                    <a:latin typeface="Cambria Math" panose="02040503050406030204" pitchFamily="18" charset="0"/>
                                  </a:rPr>
                                  <m:t>2</m:t>
                                </m:r>
                              </m:sup>
                            </m:sSubSup>
                          </m:e>
                        </m:eqArr>
                      </m:e>
                    </m:d>
                  </m:oMath>
                </a14:m>
                <a:r>
                  <a:rPr lang="ru-RU" sz="1200" dirty="0">
                    <a:solidFill>
                      <a:schemeClr val="tx1"/>
                    </a:solidFill>
                  </a:rPr>
                  <a:t>=</a:t>
                </a:r>
                <a14:m>
                  <m:oMath xmlns:m="http://schemas.openxmlformats.org/officeDocument/2006/math">
                    <m:sSup>
                      <m:sSupPr>
                        <m:ctrlPr>
                          <a:rPr lang="en-US" sz="1200" i="1">
                            <a:solidFill>
                              <a:schemeClr val="tx1"/>
                            </a:solidFill>
                            <a:latin typeface="Cambria Math" panose="02040503050406030204" pitchFamily="18" charset="0"/>
                          </a:rPr>
                        </m:ctrlPr>
                      </m:sSupPr>
                      <m:e>
                        <m:d>
                          <m:dPr>
                            <m:ctrlPr>
                              <a:rPr lang="en-US" sz="1200" i="1">
                                <a:solidFill>
                                  <a:schemeClr val="tx1"/>
                                </a:solidFill>
                                <a:latin typeface="Cambria Math" panose="02040503050406030204" pitchFamily="18" charset="0"/>
                              </a:rPr>
                            </m:ctrlPr>
                          </m:dPr>
                          <m:e>
                            <m:sSup>
                              <m:sSupPr>
                                <m:ctrlPr>
                                  <a:rPr lang="en-US" sz="1200" i="1">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𝑊</m:t>
                                </m:r>
                              </m:e>
                              <m:sup>
                                <m:r>
                                  <a:rPr lang="ru-RU" sz="1200" i="1">
                                    <a:solidFill>
                                      <a:schemeClr val="tx1"/>
                                    </a:solidFill>
                                    <a:latin typeface="Cambria Math" panose="02040503050406030204" pitchFamily="18" charset="0"/>
                                  </a:rPr>
                                  <m:t>2</m:t>
                                </m:r>
                              </m:sup>
                            </m:sSup>
                          </m:e>
                        </m:d>
                      </m:e>
                      <m:sup>
                        <m:r>
                          <a:rPr lang="en-US" sz="1200" i="1">
                            <a:solidFill>
                              <a:schemeClr val="tx1"/>
                            </a:solidFill>
                            <a:latin typeface="Cambria Math" panose="02040503050406030204" pitchFamily="18" charset="0"/>
                          </a:rPr>
                          <m:t>𝑇</m:t>
                        </m:r>
                      </m:sup>
                    </m:sSup>
                    <m:r>
                      <a:rPr lang="ru-RU"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𝑑</m:t>
                    </m:r>
                    <m:sSup>
                      <m:sSupPr>
                        <m:ctrlPr>
                          <a:rPr lang="en-US" sz="1200" i="1">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𝐸</m:t>
                        </m:r>
                      </m:e>
                      <m:sup>
                        <m:r>
                          <a:rPr lang="ru-RU" sz="1200" i="1">
                            <a:solidFill>
                              <a:schemeClr val="tx1"/>
                            </a:solidFill>
                            <a:latin typeface="Cambria Math" panose="02040503050406030204" pitchFamily="18" charset="0"/>
                          </a:rPr>
                          <m:t>2</m:t>
                        </m:r>
                      </m:sup>
                    </m:sSup>
                  </m:oMath>
                </a14:m>
                <a:r>
                  <a:rPr lang="en-US" sz="1200" dirty="0" smtClean="0">
                    <a:solidFill>
                      <a:schemeClr val="tx1"/>
                    </a:solidFill>
                  </a:rPr>
                  <a:t> </a:t>
                </a:r>
              </a:p>
              <a:p>
                <a:r>
                  <a:rPr lang="en-US" sz="1200" dirty="0" smtClean="0">
                    <a:solidFill>
                      <a:schemeClr val="tx1"/>
                    </a:solidFill>
                  </a:rPr>
                  <a:t>=&gt; </a:t>
                </a:r>
                <a14:m>
                  <m:oMath xmlns:m="http://schemas.openxmlformats.org/officeDocument/2006/math">
                    <m:r>
                      <a:rPr lang="en-US" sz="1200" i="1">
                        <a:solidFill>
                          <a:schemeClr val="tx1"/>
                        </a:solidFill>
                        <a:latin typeface="Cambria Math" panose="02040503050406030204" pitchFamily="18" charset="0"/>
                      </a:rPr>
                      <m:t>𝜕</m:t>
                    </m:r>
                    <m:sSup>
                      <m:sSupPr>
                        <m:ctrlPr>
                          <a:rPr lang="en-US" sz="1200" i="1">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𝑎</m:t>
                        </m:r>
                      </m:e>
                      <m:sup>
                        <m:r>
                          <a:rPr lang="ru-RU" sz="1200" i="1">
                            <a:solidFill>
                              <a:schemeClr val="tx1"/>
                            </a:solidFill>
                            <a:latin typeface="Cambria Math" panose="02040503050406030204" pitchFamily="18" charset="0"/>
                          </a:rPr>
                          <m:t>1</m:t>
                        </m:r>
                      </m:sup>
                    </m:sSup>
                    <m:r>
                      <a:rPr lang="en-US" sz="1200" i="1">
                        <a:solidFill>
                          <a:schemeClr val="tx1"/>
                        </a:solidFill>
                        <a:latin typeface="Cambria Math" panose="02040503050406030204" pitchFamily="18" charset="0"/>
                      </a:rPr>
                      <m:t>=</m:t>
                    </m:r>
                    <m:sSup>
                      <m:sSupPr>
                        <m:ctrlPr>
                          <a:rPr lang="en-US" sz="1200" i="1">
                            <a:solidFill>
                              <a:schemeClr val="tx1"/>
                            </a:solidFill>
                            <a:latin typeface="Cambria Math" panose="02040503050406030204" pitchFamily="18" charset="0"/>
                          </a:rPr>
                        </m:ctrlPr>
                      </m:sSupPr>
                      <m:e>
                        <m:d>
                          <m:dPr>
                            <m:ctrlPr>
                              <a:rPr lang="en-US" sz="1200" i="1">
                                <a:solidFill>
                                  <a:schemeClr val="tx1"/>
                                </a:solidFill>
                                <a:latin typeface="Cambria Math" panose="02040503050406030204" pitchFamily="18" charset="0"/>
                              </a:rPr>
                            </m:ctrlPr>
                          </m:dPr>
                          <m:e>
                            <m:sSup>
                              <m:sSupPr>
                                <m:ctrlPr>
                                  <a:rPr lang="en-US" sz="1200" i="1">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𝑊</m:t>
                                </m:r>
                              </m:e>
                              <m:sup>
                                <m:r>
                                  <a:rPr lang="ru-RU" sz="1200" i="1">
                                    <a:solidFill>
                                      <a:schemeClr val="tx1"/>
                                    </a:solidFill>
                                    <a:latin typeface="Cambria Math" panose="02040503050406030204" pitchFamily="18" charset="0"/>
                                  </a:rPr>
                                  <m:t>2</m:t>
                                </m:r>
                              </m:sup>
                            </m:sSup>
                          </m:e>
                        </m:d>
                      </m:e>
                      <m:sup>
                        <m:r>
                          <a:rPr lang="en-US" sz="1200" i="1">
                            <a:solidFill>
                              <a:schemeClr val="tx1"/>
                            </a:solidFill>
                            <a:latin typeface="Cambria Math" panose="02040503050406030204" pitchFamily="18" charset="0"/>
                          </a:rPr>
                          <m:t>𝑇</m:t>
                        </m:r>
                      </m:sup>
                    </m:sSup>
                    <m:r>
                      <a:rPr lang="ru-RU"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𝑑</m:t>
                    </m:r>
                    <m:sSup>
                      <m:sSupPr>
                        <m:ctrlPr>
                          <a:rPr lang="en-US" sz="1200" i="1">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𝐸</m:t>
                        </m:r>
                      </m:e>
                      <m:sup>
                        <m:r>
                          <a:rPr lang="ru-RU" sz="1200" i="1">
                            <a:solidFill>
                              <a:schemeClr val="tx1"/>
                            </a:solidFill>
                            <a:latin typeface="Cambria Math" panose="02040503050406030204" pitchFamily="18" charset="0"/>
                          </a:rPr>
                          <m:t>2</m:t>
                        </m:r>
                      </m:sup>
                    </m:sSup>
                  </m:oMath>
                </a14:m>
                <a:endParaRPr lang="en-US" sz="1200" dirty="0" smtClean="0">
                  <a:solidFill>
                    <a:schemeClr val="tx1"/>
                  </a:solidFill>
                </a:endParaRPr>
              </a:p>
              <a:p>
                <a:pPr algn="r"/>
                <a:r>
                  <a:rPr lang="ru-RU" dirty="0" smtClean="0">
                    <a:solidFill>
                      <a:schemeClr val="tx1"/>
                    </a:solidFill>
                  </a:rPr>
                  <a:t>Отсюда</a:t>
                </a:r>
                <a:r>
                  <a:rPr lang="ru-RU" i="1" dirty="0">
                    <a:solidFill>
                      <a:schemeClr val="tx1"/>
                    </a:solidFill>
                  </a:rPr>
                  <a:t>: </a:t>
                </a:r>
                <a14:m>
                  <m:oMath xmlns:m="http://schemas.openxmlformats.org/officeDocument/2006/math">
                    <m:r>
                      <a:rPr lang="ru-RU"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𝐸</m:t>
                        </m:r>
                      </m:e>
                      <m:sup>
                        <m:r>
                          <a:rPr lang="ru-RU" i="1">
                            <a:solidFill>
                              <a:schemeClr val="tx1"/>
                            </a:solidFill>
                            <a:latin typeface="Cambria Math" panose="02040503050406030204" pitchFamily="18" charset="0"/>
                          </a:rPr>
                          <m:t>1</m:t>
                        </m:r>
                      </m:sup>
                    </m:sSup>
                    <m:r>
                      <a:rPr lang="ru-RU"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𝑎</m:t>
                        </m:r>
                      </m:e>
                      <m:sup>
                        <m:r>
                          <a:rPr lang="ru-RU" i="1">
                            <a:solidFill>
                              <a:schemeClr val="tx1"/>
                            </a:solidFill>
                            <a:latin typeface="Cambria Math" panose="02040503050406030204" pitchFamily="18" charset="0"/>
                          </a:rPr>
                          <m:t>1</m:t>
                        </m:r>
                      </m:sup>
                    </m:sSup>
                    <m:r>
                      <a:rPr lang="en-US" i="1">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𝑎𝑐𝑡</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m:t>
                        </m:r>
                      </m:sup>
                    </m:sSubSup>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𝑧</m:t>
                        </m:r>
                      </m:e>
                      <m:sup>
                        <m:r>
                          <a:rPr lang="en-US" i="1">
                            <a:solidFill>
                              <a:schemeClr val="tx1"/>
                            </a:solidFill>
                            <a:latin typeface="Cambria Math" panose="02040503050406030204" pitchFamily="18" charset="0"/>
                          </a:rPr>
                          <m:t>1</m:t>
                        </m:r>
                      </m:sup>
                    </m:sSup>
                    <m:r>
                      <a:rPr lang="en-US" i="1">
                        <a:solidFill>
                          <a:schemeClr val="tx1"/>
                        </a:solidFill>
                        <a:latin typeface="Cambria Math" panose="02040503050406030204" pitchFamily="18" charset="0"/>
                      </a:rPr>
                      <m:t>)</m:t>
                    </m:r>
                  </m:oMath>
                </a14:m>
                <a:endParaRPr lang="en-US" dirty="0">
                  <a:solidFill>
                    <a:schemeClr val="tx1"/>
                  </a:solidFill>
                </a:endParaRPr>
              </a:p>
              <a:p>
                <a:pPr algn="r"/>
                <a:r>
                  <a:rPr lang="ru-RU" i="1" dirty="0">
                    <a:solidFill>
                      <a:schemeClr val="tx1"/>
                    </a:solidFill>
                  </a:rPr>
                  <a:t>где           </a:t>
                </a:r>
                <a14:m>
                  <m:oMath xmlns:m="http://schemas.openxmlformats.org/officeDocument/2006/math">
                    <m:r>
                      <a:rPr lang="en-US" i="1">
                        <a:solidFill>
                          <a:schemeClr val="tx1"/>
                        </a:solidFill>
                        <a:latin typeface="Cambria Math" panose="02040503050406030204" pitchFamily="18" charset="0"/>
                      </a:rPr>
                      <m:t>𝑑</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𝐸</m:t>
                        </m:r>
                      </m:e>
                      <m:sup>
                        <m:r>
                          <a:rPr lang="ru-RU" i="1">
                            <a:solidFill>
                              <a:schemeClr val="tx1"/>
                            </a:solidFill>
                            <a:latin typeface="Cambria Math" panose="02040503050406030204" pitchFamily="18" charset="0"/>
                          </a:rPr>
                          <m:t>1</m:t>
                        </m:r>
                      </m:sup>
                    </m:sSup>
                    <m:r>
                      <a:rPr lang="ru-RU" i="1">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eqArr>
                          <m:eqArrPr>
                            <m:ctrlPr>
                              <a:rPr lang="en-US" i="1">
                                <a:solidFill>
                                  <a:schemeClr val="tx1"/>
                                </a:solidFill>
                                <a:latin typeface="Cambria Math" panose="02040503050406030204" pitchFamily="18" charset="0"/>
                              </a:rPr>
                            </m:ctrlPr>
                          </m:eqArrPr>
                          <m:e>
                            <m:r>
                              <a:rPr lang="en-US" i="1">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𝐸</m:t>
                                </m:r>
                              </m:e>
                              <m:sub>
                                <m:r>
                                  <a:rPr lang="ru-RU" i="1">
                                    <a:solidFill>
                                      <a:schemeClr val="tx1"/>
                                    </a:solidFill>
                                    <a:latin typeface="Cambria Math" panose="02040503050406030204" pitchFamily="18" charset="0"/>
                                  </a:rPr>
                                  <m:t>0</m:t>
                                </m:r>
                              </m:sub>
                              <m:sup>
                                <m:r>
                                  <a:rPr lang="ru-RU" i="1">
                                    <a:solidFill>
                                      <a:schemeClr val="tx1"/>
                                    </a:solidFill>
                                    <a:latin typeface="Cambria Math" panose="02040503050406030204" pitchFamily="18" charset="0"/>
                                  </a:rPr>
                                  <m:t>1</m:t>
                                </m:r>
                              </m:sup>
                            </m:sSubSup>
                          </m:e>
                          <m:e>
                            <m:r>
                              <a:rPr lang="en-US" i="1">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𝐸</m:t>
                                </m:r>
                              </m:e>
                              <m:sub>
                                <m:r>
                                  <a:rPr lang="ru-RU" i="1">
                                    <a:solidFill>
                                      <a:schemeClr val="tx1"/>
                                    </a:solidFill>
                                    <a:latin typeface="Cambria Math" panose="02040503050406030204" pitchFamily="18" charset="0"/>
                                  </a:rPr>
                                  <m:t>0</m:t>
                                </m:r>
                              </m:sub>
                              <m:sup>
                                <m:r>
                                  <a:rPr lang="ru-RU" i="1">
                                    <a:solidFill>
                                      <a:schemeClr val="tx1"/>
                                    </a:solidFill>
                                    <a:latin typeface="Cambria Math" panose="02040503050406030204" pitchFamily="18" charset="0"/>
                                  </a:rPr>
                                  <m:t>1</m:t>
                                </m:r>
                              </m:sup>
                            </m:sSubSup>
                          </m:e>
                          <m:e>
                            <m:r>
                              <a:rPr lang="en-US" i="1">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𝐸</m:t>
                                </m:r>
                              </m:e>
                              <m:sub>
                                <m:r>
                                  <a:rPr lang="ru-RU" i="1">
                                    <a:solidFill>
                                      <a:schemeClr val="tx1"/>
                                    </a:solidFill>
                                    <a:latin typeface="Cambria Math" panose="02040503050406030204" pitchFamily="18" charset="0"/>
                                  </a:rPr>
                                  <m:t>2</m:t>
                                </m:r>
                              </m:sub>
                              <m:sup>
                                <m:r>
                                  <a:rPr lang="ru-RU" i="1">
                                    <a:solidFill>
                                      <a:schemeClr val="tx1"/>
                                    </a:solidFill>
                                    <a:latin typeface="Cambria Math" panose="02040503050406030204" pitchFamily="18" charset="0"/>
                                  </a:rPr>
                                  <m:t>1</m:t>
                                </m:r>
                              </m:sup>
                            </m:sSubSup>
                          </m:e>
                        </m:eqArr>
                      </m:e>
                    </m:d>
                    <m:r>
                      <a:rPr lang="ru-RU" i="1">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𝑎𝑐𝑡</m:t>
                        </m:r>
                      </m:e>
                      <m:sub>
                        <m:r>
                          <a:rPr lang="ru-RU" i="1">
                            <a:solidFill>
                              <a:schemeClr val="tx1"/>
                            </a:solidFill>
                            <a:latin typeface="Cambria Math" panose="02040503050406030204" pitchFamily="18" charset="0"/>
                          </a:rPr>
                          <m:t>1</m:t>
                        </m:r>
                      </m:sub>
                      <m:sup>
                        <m:r>
                          <a:rPr lang="ru-RU" i="1">
                            <a:solidFill>
                              <a:schemeClr val="tx1"/>
                            </a:solidFill>
                            <a:latin typeface="Cambria Math" panose="02040503050406030204" pitchFamily="18" charset="0"/>
                          </a:rPr>
                          <m:t>′</m:t>
                        </m:r>
                      </m:sup>
                    </m:sSubSup>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𝑧</m:t>
                            </m:r>
                          </m:e>
                          <m:sup>
                            <m:r>
                              <a:rPr lang="ru-RU" i="1">
                                <a:solidFill>
                                  <a:schemeClr val="tx1"/>
                                </a:solidFill>
                                <a:latin typeface="Cambria Math" panose="02040503050406030204" pitchFamily="18" charset="0"/>
                              </a:rPr>
                              <m:t>1</m:t>
                            </m:r>
                          </m:sup>
                        </m:sSup>
                      </m:e>
                    </m:d>
                    <m:r>
                      <a:rPr lang="ru-RU" i="1">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eqArr>
                          <m:eqArrPr>
                            <m:ctrlPr>
                              <a:rPr lang="en-US" i="1">
                                <a:solidFill>
                                  <a:schemeClr val="tx1"/>
                                </a:solidFill>
                                <a:latin typeface="Cambria Math" panose="02040503050406030204" pitchFamily="18" charset="0"/>
                              </a:rPr>
                            </m:ctrlPr>
                          </m:eqArrPr>
                          <m:e>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𝑎𝑐𝑡</m:t>
                                </m:r>
                              </m:e>
                              <m:sub>
                                <m:r>
                                  <a:rPr lang="ru-RU" i="1">
                                    <a:solidFill>
                                      <a:schemeClr val="tx1"/>
                                    </a:solidFill>
                                    <a:latin typeface="Cambria Math" panose="02040503050406030204" pitchFamily="18" charset="0"/>
                                  </a:rPr>
                                  <m:t>1</m:t>
                                </m:r>
                              </m:sub>
                              <m:sup>
                                <m:r>
                                  <a:rPr lang="ru-RU" i="1">
                                    <a:solidFill>
                                      <a:schemeClr val="tx1"/>
                                    </a:solidFill>
                                    <a:latin typeface="Cambria Math" panose="02040503050406030204" pitchFamily="18" charset="0"/>
                                  </a:rPr>
                                  <m:t>′</m:t>
                                </m:r>
                              </m:sup>
                            </m:sSubSup>
                            <m:r>
                              <a:rPr lang="ru-RU" i="1">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𝑧</m:t>
                                </m:r>
                              </m:e>
                              <m:sub>
                                <m:r>
                                  <a:rPr lang="ru-RU" i="1">
                                    <a:solidFill>
                                      <a:schemeClr val="tx1"/>
                                    </a:solidFill>
                                    <a:latin typeface="Cambria Math" panose="02040503050406030204" pitchFamily="18" charset="0"/>
                                  </a:rPr>
                                  <m:t>0</m:t>
                                </m:r>
                              </m:sub>
                              <m:sup>
                                <m:r>
                                  <a:rPr lang="ru-RU" i="1">
                                    <a:solidFill>
                                      <a:schemeClr val="tx1"/>
                                    </a:solidFill>
                                    <a:latin typeface="Cambria Math" panose="02040503050406030204" pitchFamily="18" charset="0"/>
                                  </a:rPr>
                                  <m:t>1</m:t>
                                </m:r>
                              </m:sup>
                            </m:sSubSup>
                            <m:r>
                              <a:rPr lang="ru-RU" i="1">
                                <a:solidFill>
                                  <a:schemeClr val="tx1"/>
                                </a:solidFill>
                                <a:latin typeface="Cambria Math" panose="02040503050406030204" pitchFamily="18" charset="0"/>
                              </a:rPr>
                              <m:t>)</m:t>
                            </m:r>
                          </m:e>
                          <m:e>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𝑎𝑐𝑡</m:t>
                                </m:r>
                              </m:e>
                              <m:sub>
                                <m:r>
                                  <a:rPr lang="ru-RU" i="1">
                                    <a:solidFill>
                                      <a:schemeClr val="tx1"/>
                                    </a:solidFill>
                                    <a:latin typeface="Cambria Math" panose="02040503050406030204" pitchFamily="18" charset="0"/>
                                  </a:rPr>
                                  <m:t>1</m:t>
                                </m:r>
                              </m:sub>
                              <m:sup>
                                <m:r>
                                  <a:rPr lang="ru-RU" i="1">
                                    <a:solidFill>
                                      <a:schemeClr val="tx1"/>
                                    </a:solidFill>
                                    <a:latin typeface="Cambria Math" panose="02040503050406030204" pitchFamily="18" charset="0"/>
                                  </a:rPr>
                                  <m:t>′</m:t>
                                </m:r>
                              </m:sup>
                            </m:sSubSup>
                            <m:r>
                              <a:rPr lang="ru-RU" i="1">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𝑧</m:t>
                                </m:r>
                              </m:e>
                              <m:sub>
                                <m:r>
                                  <a:rPr lang="ru-RU" i="1">
                                    <a:solidFill>
                                      <a:schemeClr val="tx1"/>
                                    </a:solidFill>
                                    <a:latin typeface="Cambria Math" panose="02040503050406030204" pitchFamily="18" charset="0"/>
                                  </a:rPr>
                                  <m:t>1</m:t>
                                </m:r>
                              </m:sub>
                              <m:sup>
                                <m:r>
                                  <a:rPr lang="ru-RU" i="1">
                                    <a:solidFill>
                                      <a:schemeClr val="tx1"/>
                                    </a:solidFill>
                                    <a:latin typeface="Cambria Math" panose="02040503050406030204" pitchFamily="18" charset="0"/>
                                  </a:rPr>
                                  <m:t>1</m:t>
                                </m:r>
                              </m:sup>
                            </m:sSubSup>
                            <m:r>
                              <a:rPr lang="ru-RU" i="1">
                                <a:solidFill>
                                  <a:schemeClr val="tx1"/>
                                </a:solidFill>
                                <a:latin typeface="Cambria Math" panose="02040503050406030204" pitchFamily="18" charset="0"/>
                              </a:rPr>
                              <m:t>)</m:t>
                            </m:r>
                          </m:e>
                          <m:e>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𝑎𝑐𝑡</m:t>
                                </m:r>
                              </m:e>
                              <m:sub>
                                <m:r>
                                  <a:rPr lang="ru-RU" i="1">
                                    <a:solidFill>
                                      <a:schemeClr val="tx1"/>
                                    </a:solidFill>
                                    <a:latin typeface="Cambria Math" panose="02040503050406030204" pitchFamily="18" charset="0"/>
                                  </a:rPr>
                                  <m:t>1</m:t>
                                </m:r>
                              </m:sub>
                              <m:sup>
                                <m:r>
                                  <a:rPr lang="ru-RU" i="1">
                                    <a:solidFill>
                                      <a:schemeClr val="tx1"/>
                                    </a:solidFill>
                                    <a:latin typeface="Cambria Math" panose="02040503050406030204" pitchFamily="18" charset="0"/>
                                  </a:rPr>
                                  <m:t>′</m:t>
                                </m:r>
                              </m:sup>
                            </m:sSubSup>
                            <m:r>
                              <a:rPr lang="ru-RU" i="1">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𝑧</m:t>
                                </m:r>
                              </m:e>
                              <m:sub>
                                <m:r>
                                  <a:rPr lang="ru-RU" i="1">
                                    <a:solidFill>
                                      <a:schemeClr val="tx1"/>
                                    </a:solidFill>
                                    <a:latin typeface="Cambria Math" panose="02040503050406030204" pitchFamily="18" charset="0"/>
                                  </a:rPr>
                                  <m:t>2</m:t>
                                </m:r>
                              </m:sub>
                              <m:sup>
                                <m:r>
                                  <a:rPr lang="ru-RU" i="1">
                                    <a:solidFill>
                                      <a:schemeClr val="tx1"/>
                                    </a:solidFill>
                                    <a:latin typeface="Cambria Math" panose="02040503050406030204" pitchFamily="18" charset="0"/>
                                  </a:rPr>
                                  <m:t>1</m:t>
                                </m:r>
                              </m:sup>
                            </m:sSubSup>
                            <m:r>
                              <a:rPr lang="ru-RU" i="1">
                                <a:solidFill>
                                  <a:schemeClr val="tx1"/>
                                </a:solidFill>
                                <a:latin typeface="Cambria Math" panose="02040503050406030204" pitchFamily="18" charset="0"/>
                              </a:rPr>
                              <m:t>)</m:t>
                            </m:r>
                          </m:e>
                        </m:eqArr>
                      </m:e>
                    </m:d>
                    <m:r>
                      <a:rPr lang="en-US" i="1">
                        <a:solidFill>
                          <a:schemeClr val="tx1"/>
                        </a:solidFill>
                        <a:latin typeface="Cambria Math" panose="02040503050406030204" pitchFamily="18" charset="0"/>
                      </a:rPr>
                      <m:t> </m:t>
                    </m:r>
                  </m:oMath>
                </a14:m>
                <a:endParaRPr lang="en-US" dirty="0">
                  <a:solidFill>
                    <a:schemeClr val="tx1"/>
                  </a:solidFill>
                </a:endParaRPr>
              </a:p>
              <a:p>
                <a:pPr algn="ctr">
                  <a:lnSpc>
                    <a:spcPct val="150000"/>
                  </a:lnSpc>
                </a:pPr>
                <a:endParaRPr lang="en-US" sz="1200" dirty="0">
                  <a:solidFill>
                    <a:schemeClr val="tx1"/>
                  </a:solidFill>
                </a:endParaRPr>
              </a:p>
            </p:txBody>
          </p:sp>
        </mc:Choice>
        <mc:Fallback xmlns="">
          <p:sp>
            <p:nvSpPr>
              <p:cNvPr id="3" name="Прямоугольник 2"/>
              <p:cNvSpPr>
                <a:spLocks noRot="1" noChangeAspect="1" noMove="1" noResize="1" noEditPoints="1" noAdjustHandles="1" noChangeArrowheads="1" noChangeShapeType="1" noTextEdit="1"/>
              </p:cNvSpPr>
              <p:nvPr/>
            </p:nvSpPr>
            <p:spPr>
              <a:xfrm>
                <a:off x="-1" y="0"/>
                <a:ext cx="9144001" cy="478894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90176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 name="Прямоугольник 1"/>
          <p:cNvSpPr/>
          <p:nvPr/>
        </p:nvSpPr>
        <p:spPr>
          <a:xfrm>
            <a:off x="83127" y="0"/>
            <a:ext cx="9007974" cy="399405"/>
          </a:xfrm>
          <a:prstGeom prst="rect">
            <a:avLst/>
          </a:prstGeom>
        </p:spPr>
        <p:txBody>
          <a:bodyPr wrap="square">
            <a:spAutoFit/>
          </a:bodyPr>
          <a:lstStyle/>
          <a:p>
            <a:pPr>
              <a:lnSpc>
                <a:spcPct val="107000"/>
              </a:lnSpc>
              <a:spcAft>
                <a:spcPts val="800"/>
              </a:spcAft>
              <a:tabLst>
                <a:tab pos="2339340" algn="l"/>
              </a:tabLst>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Рисунок 3"/>
          <p:cNvPicPr>
            <a:picLocks noChangeAspect="1"/>
          </p:cNvPicPr>
          <p:nvPr/>
        </p:nvPicPr>
        <p:blipFill>
          <a:blip r:embed="rId3"/>
          <a:stretch>
            <a:fillRect/>
          </a:stretch>
        </p:blipFill>
        <p:spPr>
          <a:xfrm>
            <a:off x="935359" y="88485"/>
            <a:ext cx="6685644" cy="4773784"/>
          </a:xfrm>
          <a:prstGeom prst="rect">
            <a:avLst/>
          </a:prstGeom>
        </p:spPr>
      </p:pic>
    </p:spTree>
    <p:extLst>
      <p:ext uri="{BB962C8B-B14F-4D97-AF65-F5344CB8AC3E}">
        <p14:creationId xmlns:p14="http://schemas.microsoft.com/office/powerpoint/2010/main" val="25103060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 name="Прямоугольник 1"/>
          <p:cNvSpPr/>
          <p:nvPr/>
        </p:nvSpPr>
        <p:spPr>
          <a:xfrm>
            <a:off x="83127" y="0"/>
            <a:ext cx="9007974" cy="399405"/>
          </a:xfrm>
          <a:prstGeom prst="rect">
            <a:avLst/>
          </a:prstGeom>
        </p:spPr>
        <p:txBody>
          <a:bodyPr wrap="square">
            <a:spAutoFit/>
          </a:bodyPr>
          <a:lstStyle/>
          <a:p>
            <a:pPr>
              <a:lnSpc>
                <a:spcPct val="107000"/>
              </a:lnSpc>
              <a:spcAft>
                <a:spcPts val="800"/>
              </a:spcAft>
              <a:tabLst>
                <a:tab pos="2339340" algn="l"/>
              </a:tabLst>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Прямоугольник 2"/>
              <p:cNvSpPr/>
              <p:nvPr/>
            </p:nvSpPr>
            <p:spPr>
              <a:xfrm>
                <a:off x="0" y="0"/>
                <a:ext cx="9144000" cy="5290679"/>
              </a:xfrm>
              <a:prstGeom prst="rect">
                <a:avLst/>
              </a:prstGeom>
            </p:spPr>
            <p:txBody>
              <a:bodyPr wrap="square">
                <a:spAutoFit/>
              </a:bodyPr>
              <a:lstStyle/>
              <a:p>
                <a:pPr>
                  <a:lnSpc>
                    <a:spcPct val="107000"/>
                  </a:lnSpc>
                  <a:spcAft>
                    <a:spcPts val="800"/>
                  </a:spcAft>
                </a:pPr>
                <a:r>
                  <a:rPr lang="ru-RU" sz="1800" dirty="0" smtClean="0">
                    <a:latin typeface="Calibri" panose="020F0502020204030204" pitchFamily="34" charset="0"/>
                    <a:ea typeface="Times New Roman" panose="02020603050405020304" pitchFamily="18" charset="0"/>
                    <a:cs typeface="Times New Roman" panose="02020603050405020304" pitchFamily="18" charset="0"/>
                  </a:rPr>
                  <a:t>Аналогично для базисов скрытного слоя</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f>
                      <m:fPr>
                        <m:ctrlPr>
                          <a:rPr lang="en-US" sz="180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e>
                          <m:sub>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num>
                      <m:den>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num>
                      <m:den>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e>
                          <m:sub>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oMath>
                </a14:m>
                <a:r>
                  <a:rPr lang="ru-RU" sz="18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Нам известно, что:</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num>
                        <m:den>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e>
                            <m:sub>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00</m:t>
                              </m:r>
                            </m:sub>
                            <m: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p>
                          </m:sSub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01</m:t>
                              </m:r>
                            </m:sub>
                            <m: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p>
                          </m:sSub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p>
                          </m:sSub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num>
                        <m:den>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e>
                            <m:sub>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num>
                        <m:den>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𝑎𝑐𝑡</m:t>
                              </m:r>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num>
                        <m:den>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e>
                      </m:d>
                    </m:oMath>
                  </m:oMathPara>
                </a14:m>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Sub>
                        </m:den>
                      </m:f>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Sub>
                        </m:num>
                        <m:den>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Sub>
                        </m:den>
                      </m:f>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Sub>
                        </m:num>
                        <m:den>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8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00</m:t>
                          </m:r>
                        </m:sub>
                        <m: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10</m:t>
                          </m:r>
                        </m:sub>
                        <m: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Тогда</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e>
                            <m:sub>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num>
                        <m:den>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num>
                        <m:den>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e>
                            <m:sub>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00</m:t>
                              </m:r>
                            </m:sub>
                            <m: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10</m:t>
                              </m:r>
                            </m:sub>
                            <m: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e>
                      </m:d>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e>
                      </m:d>
                      <m:r>
                        <a:rPr lang="en-US" sz="18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ru-RU"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en-US" sz="1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8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800" i="1">
                                  <a:latin typeface="Cambria Math" panose="02040503050406030204" pitchFamily="18" charset="0"/>
                                  <a:ea typeface="Times New Roman" panose="02020603050405020304" pitchFamily="18" charset="0"/>
                                  <a:cs typeface="Times New Roman" panose="02020603050405020304" pitchFamily="18" charset="0"/>
                                </a:rPr>
                                <m:t>1</m:t>
                              </m:r>
                            </m:sup>
                          </m:sSubSup>
                        </m:e>
                      </m:d>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Прямоугольник 2"/>
              <p:cNvSpPr>
                <a:spLocks noRot="1" noChangeAspect="1" noMove="1" noResize="1" noEditPoints="1" noAdjustHandles="1" noChangeArrowheads="1" noChangeShapeType="1" noTextEdit="1"/>
              </p:cNvSpPr>
              <p:nvPr/>
            </p:nvSpPr>
            <p:spPr>
              <a:xfrm>
                <a:off x="0" y="0"/>
                <a:ext cx="9144000" cy="5290679"/>
              </a:xfrm>
              <a:prstGeom prst="rect">
                <a:avLst/>
              </a:prstGeom>
              <a:blipFill>
                <a:blip r:embed="rId3"/>
                <a:stretch>
                  <a:fillRect l="-533" t="-461"/>
                </a:stretch>
              </a:blipFill>
            </p:spPr>
            <p:txBody>
              <a:bodyPr/>
              <a:lstStyle/>
              <a:p>
                <a:r>
                  <a:rPr lang="en-US">
                    <a:noFill/>
                  </a:rPr>
                  <a:t> </a:t>
                </a:r>
              </a:p>
            </p:txBody>
          </p:sp>
        </mc:Fallback>
      </mc:AlternateContent>
    </p:spTree>
    <p:extLst>
      <p:ext uri="{BB962C8B-B14F-4D97-AF65-F5344CB8AC3E}">
        <p14:creationId xmlns:p14="http://schemas.microsoft.com/office/powerpoint/2010/main" val="3128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 name="Прямоугольник 1"/>
          <p:cNvSpPr/>
          <p:nvPr/>
        </p:nvSpPr>
        <p:spPr>
          <a:xfrm>
            <a:off x="83127" y="0"/>
            <a:ext cx="9007974" cy="399405"/>
          </a:xfrm>
          <a:prstGeom prst="rect">
            <a:avLst/>
          </a:prstGeom>
        </p:spPr>
        <p:txBody>
          <a:bodyPr wrap="square">
            <a:spAutoFit/>
          </a:bodyPr>
          <a:lstStyle/>
          <a:p>
            <a:pPr>
              <a:lnSpc>
                <a:spcPct val="107000"/>
              </a:lnSpc>
              <a:spcAft>
                <a:spcPts val="800"/>
              </a:spcAft>
              <a:tabLst>
                <a:tab pos="2339340" algn="l"/>
              </a:tabLst>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Прямоугольник 2"/>
              <p:cNvSpPr/>
              <p:nvPr/>
            </p:nvSpPr>
            <p:spPr>
              <a:xfrm>
                <a:off x="0" y="199702"/>
                <a:ext cx="9091101" cy="5057923"/>
              </a:xfrm>
              <a:prstGeom prst="rect">
                <a:avLst/>
              </a:prstGeom>
            </p:spPr>
            <p:txBody>
              <a:bodyPr wrap="square">
                <a:spAutoFit/>
              </a:bodyPr>
              <a:lstStyle/>
              <a:p>
                <a:pPr>
                  <a:lnSpc>
                    <a:spcPct val="107000"/>
                  </a:lnSpc>
                  <a:spcAft>
                    <a:spcPts val="800"/>
                  </a:spcAft>
                </a:pPr>
                <a:r>
                  <a:rPr lang="ru-RU" sz="1600" dirty="0" smtClean="0">
                    <a:latin typeface="Times New Roman" panose="02020603050405020304" pitchFamily="18" charset="0"/>
                    <a:ea typeface="Times New Roman" panose="02020603050405020304" pitchFamily="18" charset="0"/>
                    <a:cs typeface="Times New Roman" panose="02020603050405020304" pitchFamily="18" charset="0"/>
                  </a:rPr>
                  <a:t>Итого</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f>
                      <m:fPr>
                        <m:ctrlPr>
                          <a:rPr lang="en-US" sz="160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oMath>
                </a14:m>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e>
                    </m:d>
                  </m:oMath>
                </a14:m>
                <a:r>
                  <a:rPr lang="en-US" sz="16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14:m>
                  <m:oMath xmlns:m="http://schemas.openxmlformats.org/officeDocument/2006/math">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oMath>
                </a14:m>
                <a:endPar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f>
                      <m:fPr>
                        <m:ctrlPr>
                          <a:rPr lang="en-US" sz="160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b>
                      <m:sup>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e>
                    </m:d>
                  </m:oMath>
                </a14:m>
                <a:r>
                  <a:rPr lang="en-US" sz="16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14:m>
                  <m:oMath xmlns:m="http://schemas.openxmlformats.org/officeDocument/2006/math">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oMath>
                </a14:m>
                <a:endPar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f>
                      <m:f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b>
                          <m:sup>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b>
                      <m:sup>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b>
                          <m:sup>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e>
                    </m:d>
                  </m:oMath>
                </a14:m>
                <a:r>
                  <a:rPr lang="en-US" sz="16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14:m>
                  <m:oMath xmlns:m="http://schemas.openxmlformats.org/officeDocument/2006/math">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oMath>
                </a14:m>
                <a:endParaRPr lang="en-US" sz="16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endParaRPr lang="en-US" sz="1600" dirty="0" smtClean="0">
                  <a:latin typeface="Times New Roman" panose="02020603050405020304" pitchFamily="18" charset="0"/>
                  <a:ea typeface="Calibri" panose="020F0502020204030204" pitchFamily="34" charset="0"/>
                  <a:cs typeface="Times New Roman" panose="02020603050405020304" pitchFamily="18" charset="0"/>
                </a:endParaRPr>
              </a:p>
              <a:p>
                <a:r>
                  <a:rPr lang="ru-RU" sz="1600" dirty="0">
                    <a:latin typeface="Times New Roman" panose="02020603050405020304" pitchFamily="18" charset="0"/>
                    <a:cs typeface="Times New Roman" panose="02020603050405020304" pitchFamily="18" charset="0"/>
                  </a:rPr>
                  <a:t>Вводя обозначение пешим общую формулу:</a:t>
                </a:r>
                <a:endParaRPr lang="en-US" sz="16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1600" i="1">
                              <a:latin typeface="Cambria Math" panose="02040503050406030204" pitchFamily="18" charset="0"/>
                            </a:rPr>
                          </m:ctrlPr>
                        </m:sSupPr>
                        <m:e>
                          <m:r>
                            <a:rPr lang="ru-RU" sz="1600" i="1">
                              <a:latin typeface="Cambria Math" panose="02040503050406030204" pitchFamily="18" charset="0"/>
                            </a:rPr>
                            <m:t>𝜕</m:t>
                          </m:r>
                          <m:r>
                            <a:rPr lang="ru-RU" sz="1600" i="1">
                              <a:latin typeface="Cambria Math" panose="02040503050406030204" pitchFamily="18" charset="0"/>
                            </a:rPr>
                            <m:t>𝑏</m:t>
                          </m:r>
                        </m:e>
                        <m:sup>
                          <m:r>
                            <a:rPr lang="en-US" sz="1600" i="1">
                              <a:latin typeface="Cambria Math" panose="02040503050406030204" pitchFamily="18" charset="0"/>
                            </a:rPr>
                            <m:t>1</m:t>
                          </m:r>
                        </m:sup>
                      </m:sSup>
                      <m:r>
                        <a:rPr lang="ru-RU"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eqArrPr>
                            <m:e>
                              <m:f>
                                <m:f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e>
                            <m:e>
                              <m:f>
                                <m:f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e>
                            <m:e>
                              <m:f>
                                <m:f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e>
                          </m:eqArr>
                        </m:e>
                      </m:d>
                      <m:r>
                        <a:rPr lang="ru-RU" sz="1600" i="1">
                          <a:latin typeface="Cambria Math" panose="02040503050406030204" pitchFamily="18" charset="0"/>
                        </a:rPr>
                        <m:t>,   </m:t>
                      </m:r>
                      <m:sSup>
                        <m:sSupPr>
                          <m:ctrlPr>
                            <a:rPr lang="en-US" sz="1600" i="1">
                              <a:latin typeface="Cambria Math" panose="02040503050406030204" pitchFamily="18" charset="0"/>
                            </a:rPr>
                          </m:ctrlPr>
                        </m:sSupPr>
                        <m:e>
                          <m:r>
                            <a:rPr lang="ru-RU" sz="1600" i="1">
                              <a:latin typeface="Cambria Math" panose="02040503050406030204" pitchFamily="18" charset="0"/>
                            </a:rPr>
                            <m:t>𝜕</m:t>
                          </m:r>
                          <m:r>
                            <a:rPr lang="ru-RU" sz="1600" i="1">
                              <a:latin typeface="Cambria Math" panose="02040503050406030204" pitchFamily="18" charset="0"/>
                            </a:rPr>
                            <m:t>𝐸</m:t>
                          </m:r>
                        </m:e>
                        <m:sup>
                          <m:r>
                            <a:rPr lang="ru-RU" sz="1600" i="1">
                              <a:latin typeface="Cambria Math" panose="02040503050406030204" pitchFamily="18" charset="0"/>
                            </a:rPr>
                            <m:t>2</m:t>
                          </m:r>
                        </m:sup>
                      </m:sSup>
                      <m:r>
                        <a:rPr lang="ru-RU"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𝐸</m:t>
                                  </m:r>
                                </m:e>
                                <m:sub>
                                  <m:r>
                                    <a:rPr lang="en-US" sz="1600" i="1">
                                      <a:latin typeface="Cambria Math" panose="02040503050406030204" pitchFamily="18" charset="0"/>
                                    </a:rPr>
                                    <m:t>0</m:t>
                                  </m:r>
                                </m:sub>
                                <m:sup>
                                  <m:r>
                                    <a:rPr lang="en-US" sz="1600" i="1">
                                      <a:latin typeface="Cambria Math" panose="02040503050406030204" pitchFamily="18" charset="0"/>
                                    </a:rPr>
                                    <m:t>1</m:t>
                                  </m:r>
                                </m:sup>
                              </m:sSubSup>
                            </m:e>
                            <m:e>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𝐸</m:t>
                                  </m:r>
                                </m:e>
                                <m:sub>
                                  <m:r>
                                    <a:rPr lang="ru-RU" sz="1600" i="1">
                                      <a:latin typeface="Cambria Math" panose="02040503050406030204" pitchFamily="18" charset="0"/>
                                    </a:rPr>
                                    <m:t>1</m:t>
                                  </m:r>
                                </m:sub>
                                <m:sup>
                                  <m:r>
                                    <a:rPr lang="en-US" sz="1600" i="1">
                                      <a:latin typeface="Cambria Math" panose="02040503050406030204" pitchFamily="18" charset="0"/>
                                    </a:rPr>
                                    <m:t>1</m:t>
                                  </m:r>
                                </m:sup>
                              </m:sSubSup>
                            </m:e>
                            <m:e>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e>
                          </m:eqArr>
                        </m:e>
                      </m:d>
                    </m:oMath>
                  </m:oMathPara>
                </a14:m>
                <a:endParaRPr lang="en-US" sz="1600" dirty="0">
                  <a:latin typeface="Times New Roman" panose="02020603050405020304" pitchFamily="18" charset="0"/>
                  <a:cs typeface="Times New Roman" panose="02020603050405020304" pitchFamily="18" charset="0"/>
                </a:endParaRPr>
              </a:p>
              <a:p>
                <a:r>
                  <a:rPr lang="ru-RU" sz="1600" dirty="0">
                    <a:latin typeface="Times New Roman" panose="02020603050405020304" pitchFamily="18" charset="0"/>
                    <a:cs typeface="Times New Roman" panose="02020603050405020304" pitchFamily="18" charset="0"/>
                  </a:rPr>
                  <a:t>и общая формула</a:t>
                </a:r>
                <a:endParaRPr lang="en-US" sz="16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1600" i="1">
                              <a:latin typeface="Cambria Math" panose="02040503050406030204" pitchFamily="18" charset="0"/>
                            </a:rPr>
                          </m:ctrlPr>
                        </m:sSupPr>
                        <m:e>
                          <m:r>
                            <a:rPr lang="ru-RU" sz="1600" i="1">
                              <a:latin typeface="Cambria Math" panose="02040503050406030204" pitchFamily="18" charset="0"/>
                            </a:rPr>
                            <m:t>𝜕</m:t>
                          </m:r>
                          <m:r>
                            <a:rPr lang="ru-RU" sz="1600" i="1">
                              <a:latin typeface="Cambria Math" panose="02040503050406030204" pitchFamily="18" charset="0"/>
                            </a:rPr>
                            <m:t>𝑏</m:t>
                          </m:r>
                        </m:e>
                        <m:sup>
                          <m:r>
                            <a:rPr lang="en-US" sz="1600" i="1">
                              <a:latin typeface="Cambria Math" panose="02040503050406030204" pitchFamily="18" charset="0"/>
                            </a:rPr>
                            <m:t>1</m:t>
                          </m:r>
                        </m:sup>
                      </m:sSup>
                      <m:r>
                        <a:rPr lang="ru-RU" sz="1600" i="1">
                          <a:latin typeface="Cambria Math" panose="02040503050406030204" pitchFamily="18" charset="0"/>
                        </a:rPr>
                        <m:t>=</m:t>
                      </m:r>
                      <m:sSup>
                        <m:sSupPr>
                          <m:ctrlPr>
                            <a:rPr lang="en-US" sz="1600" i="1">
                              <a:latin typeface="Cambria Math" panose="02040503050406030204" pitchFamily="18" charset="0"/>
                            </a:rPr>
                          </m:ctrlPr>
                        </m:sSupPr>
                        <m:e>
                          <m:r>
                            <a:rPr lang="ru-RU" sz="1600" i="1">
                              <a:latin typeface="Cambria Math" panose="02040503050406030204" pitchFamily="18" charset="0"/>
                            </a:rPr>
                            <m:t>𝜕</m:t>
                          </m:r>
                          <m:r>
                            <a:rPr lang="ru-RU" sz="1600" i="1">
                              <a:latin typeface="Cambria Math" panose="02040503050406030204" pitchFamily="18" charset="0"/>
                            </a:rPr>
                            <m:t>𝐸</m:t>
                          </m:r>
                        </m:e>
                        <m:sup>
                          <m:r>
                            <a:rPr lang="en-US" sz="1600" i="1">
                              <a:latin typeface="Cambria Math" panose="02040503050406030204" pitchFamily="18" charset="0"/>
                            </a:rPr>
                            <m:t>1</m:t>
                          </m:r>
                        </m:sup>
                      </m:sSup>
                    </m:oMath>
                  </m:oMathPara>
                </a14:m>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US" sz="1600" dirty="0">
                  <a:latin typeface="Times New Roman" panose="02020603050405020304" pitchFamily="18" charset="0"/>
                  <a:cs typeface="Times New Roman" panose="02020603050405020304" pitchFamily="18" charset="0"/>
                </a:endParaRPr>
              </a:p>
            </p:txBody>
          </p:sp>
        </mc:Choice>
        <mc:Fallback xmlns="">
          <p:sp>
            <p:nvSpPr>
              <p:cNvPr id="3" name="Прямоугольник 2"/>
              <p:cNvSpPr>
                <a:spLocks noRot="1" noChangeAspect="1" noMove="1" noResize="1" noEditPoints="1" noAdjustHandles="1" noChangeArrowheads="1" noChangeShapeType="1" noTextEdit="1"/>
              </p:cNvSpPr>
              <p:nvPr/>
            </p:nvSpPr>
            <p:spPr>
              <a:xfrm>
                <a:off x="0" y="199702"/>
                <a:ext cx="9091101" cy="5057923"/>
              </a:xfrm>
              <a:prstGeom prst="rect">
                <a:avLst/>
              </a:prstGeom>
              <a:blipFill>
                <a:blip r:embed="rId3"/>
                <a:stretch>
                  <a:fillRect l="-335" t="-362"/>
                </a:stretch>
              </a:blipFill>
            </p:spPr>
            <p:txBody>
              <a:bodyPr/>
              <a:lstStyle/>
              <a:p>
                <a:r>
                  <a:rPr lang="en-US">
                    <a:noFill/>
                  </a:rPr>
                  <a:t> </a:t>
                </a:r>
              </a:p>
            </p:txBody>
          </p:sp>
        </mc:Fallback>
      </mc:AlternateContent>
    </p:spTree>
    <p:extLst>
      <p:ext uri="{BB962C8B-B14F-4D97-AF65-F5344CB8AC3E}">
        <p14:creationId xmlns:p14="http://schemas.microsoft.com/office/powerpoint/2010/main" val="9654612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 name="Прямоугольник 1"/>
          <p:cNvSpPr/>
          <p:nvPr/>
        </p:nvSpPr>
        <p:spPr>
          <a:xfrm>
            <a:off x="83127" y="0"/>
            <a:ext cx="9007974" cy="399405"/>
          </a:xfrm>
          <a:prstGeom prst="rect">
            <a:avLst/>
          </a:prstGeom>
        </p:spPr>
        <p:txBody>
          <a:bodyPr wrap="square">
            <a:spAutoFit/>
          </a:bodyPr>
          <a:lstStyle/>
          <a:p>
            <a:pPr>
              <a:lnSpc>
                <a:spcPct val="107000"/>
              </a:lnSpc>
              <a:spcAft>
                <a:spcPts val="800"/>
              </a:spcAft>
              <a:tabLst>
                <a:tab pos="2339340" algn="l"/>
              </a:tabLst>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Рисунок 3"/>
          <p:cNvPicPr>
            <a:picLocks noChangeAspect="1"/>
          </p:cNvPicPr>
          <p:nvPr/>
        </p:nvPicPr>
        <p:blipFill>
          <a:blip r:embed="rId3"/>
          <a:stretch>
            <a:fillRect/>
          </a:stretch>
        </p:blipFill>
        <p:spPr>
          <a:xfrm>
            <a:off x="935359" y="88485"/>
            <a:ext cx="6685644" cy="4773784"/>
          </a:xfrm>
          <a:prstGeom prst="rect">
            <a:avLst/>
          </a:prstGeom>
        </p:spPr>
      </p:pic>
    </p:spTree>
    <p:extLst>
      <p:ext uri="{BB962C8B-B14F-4D97-AF65-F5344CB8AC3E}">
        <p14:creationId xmlns:p14="http://schemas.microsoft.com/office/powerpoint/2010/main" val="22305339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1"/>
              <p:cNvSpPr/>
              <p:nvPr/>
            </p:nvSpPr>
            <p:spPr>
              <a:xfrm>
                <a:off x="52899" y="30414"/>
                <a:ext cx="9000417" cy="4945521"/>
              </a:xfrm>
              <a:prstGeom prst="rect">
                <a:avLst/>
              </a:prstGeom>
            </p:spPr>
            <p:txBody>
              <a:bodyPr wrap="square">
                <a:spAutoFit/>
              </a:bodyPr>
              <a:lstStyle/>
              <a:p>
                <a:pPr algn="just">
                  <a:lnSpc>
                    <a:spcPct val="107000"/>
                  </a:lnSpc>
                </a:pPr>
                <a:r>
                  <a:rPr lang="ru-RU" sz="1700" dirty="0">
                    <a:latin typeface="Calibri" panose="020F0502020204030204" pitchFamily="34" charset="0"/>
                    <a:ea typeface="Times New Roman" panose="02020603050405020304" pitchFamily="18" charset="0"/>
                    <a:cs typeface="Times New Roman" panose="02020603050405020304" pitchFamily="18" charset="0"/>
                  </a:rPr>
                  <a:t>Теперь </a:t>
                </a:r>
                <a:r>
                  <a:rPr lang="ru-RU" sz="1700" dirty="0" smtClean="0">
                    <a:latin typeface="Calibri" panose="020F0502020204030204" pitchFamily="34" charset="0"/>
                    <a:ea typeface="Times New Roman" panose="02020603050405020304" pitchFamily="18" charset="0"/>
                    <a:cs typeface="Times New Roman" panose="02020603050405020304" pitchFamily="18" charset="0"/>
                  </a:rPr>
                  <a:t>для весы </a:t>
                </a:r>
                <a:r>
                  <a:rPr lang="ru-RU" sz="1700" dirty="0">
                    <a:latin typeface="Calibri" panose="020F0502020204030204" pitchFamily="34" charset="0"/>
                    <a:ea typeface="Times New Roman" panose="02020603050405020304" pitchFamily="18" charset="0"/>
                    <a:cs typeface="Times New Roman" panose="02020603050405020304" pitchFamily="18" charset="0"/>
                  </a:rPr>
                  <a:t>первого слоя тоже вычислим:</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f>
                      <m:f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700" i="1">
                            <a:latin typeface="Cambria Math" panose="02040503050406030204" pitchFamily="18" charset="0"/>
                            <a:ea typeface="Times New Roman" panose="02020603050405020304" pitchFamily="18" charset="0"/>
                            <a:cs typeface="Times New Roman" panose="02020603050405020304" pitchFamily="18" charset="0"/>
                          </a:rPr>
                          <m:t>𝜕</m:t>
                        </m:r>
                        <m:r>
                          <a:rPr lang="en-US" sz="17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700" i="1">
                                <a:latin typeface="Cambria Math" panose="02040503050406030204" pitchFamily="18" charset="0"/>
                                <a:ea typeface="Times New Roman" panose="02020603050405020304" pitchFamily="18" charset="0"/>
                                <a:cs typeface="Times New Roman" panose="02020603050405020304" pitchFamily="18" charset="0"/>
                              </a:rPr>
                              <m:t>00</m:t>
                            </m:r>
                          </m:sub>
                          <m:sup>
                            <m:r>
                              <a:rPr lang="ru-RU" sz="17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ru-RU" sz="17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1700" i="1">
                            <a:latin typeface="Cambria Math" panose="02040503050406030204" pitchFamily="18" charset="0"/>
                            <a:ea typeface="Calibri" panose="020F0502020204030204" pitchFamily="34" charset="0"/>
                            <a:cs typeface="Times New Roman" panose="02020603050405020304" pitchFamily="18" charset="0"/>
                          </a:rPr>
                          <m:t>𝜕</m:t>
                        </m:r>
                        <m:r>
                          <a:rPr lang="ru-RU" sz="1700" i="1">
                            <a:latin typeface="Cambria Math" panose="02040503050406030204" pitchFamily="18" charset="0"/>
                            <a:ea typeface="Calibri" panose="020F0502020204030204" pitchFamily="34" charset="0"/>
                            <a:cs typeface="Times New Roman" panose="02020603050405020304" pitchFamily="18" charset="0"/>
                          </a:rPr>
                          <m:t>𝐶</m:t>
                        </m:r>
                      </m:num>
                      <m:den>
                        <m:r>
                          <a:rPr lang="ru-RU" sz="17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1700" i="1">
                                <a:latin typeface="Cambria Math" panose="02040503050406030204" pitchFamily="18" charset="0"/>
                                <a:ea typeface="Calibri" panose="020F0502020204030204" pitchFamily="34" charset="0"/>
                                <a:cs typeface="Times New Roman" panose="02020603050405020304" pitchFamily="18" charset="0"/>
                              </a:rPr>
                            </m:ctrlPr>
                          </m:sSubPr>
                          <m:e>
                            <m:r>
                              <a:rPr lang="ru-RU" sz="1700" i="1">
                                <a:latin typeface="Cambria Math" panose="02040503050406030204" pitchFamily="18" charset="0"/>
                                <a:ea typeface="Calibri" panose="020F0502020204030204" pitchFamily="34" charset="0"/>
                                <a:cs typeface="Times New Roman" panose="02020603050405020304" pitchFamily="18" charset="0"/>
                              </a:rPr>
                              <m:t>𝑂</m:t>
                            </m:r>
                          </m:e>
                          <m:sub>
                            <m:r>
                              <a:rPr lang="ru-RU" sz="1700" i="1">
                                <a:latin typeface="Cambria Math" panose="02040503050406030204" pitchFamily="18" charset="0"/>
                                <a:ea typeface="Calibri" panose="020F0502020204030204" pitchFamily="34" charset="0"/>
                                <a:cs typeface="Times New Roman" panose="02020603050405020304" pitchFamily="18" charset="0"/>
                              </a:rPr>
                              <m:t>0</m:t>
                            </m:r>
                          </m:sub>
                        </m:sSub>
                      </m:den>
                    </m:f>
                    <m:r>
                      <a:rPr lang="ru-RU" sz="17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17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1700" i="1">
                                <a:latin typeface="Cambria Math" panose="02040503050406030204" pitchFamily="18" charset="0"/>
                                <a:ea typeface="Calibri" panose="020F0502020204030204" pitchFamily="34" charset="0"/>
                                <a:cs typeface="Times New Roman" panose="02020603050405020304" pitchFamily="18" charset="0"/>
                              </a:rPr>
                            </m:ctrlPr>
                          </m:sSubPr>
                          <m:e>
                            <m:r>
                              <a:rPr lang="ru-RU" sz="1700" i="1">
                                <a:latin typeface="Cambria Math" panose="02040503050406030204" pitchFamily="18" charset="0"/>
                                <a:ea typeface="Calibri" panose="020F0502020204030204" pitchFamily="34" charset="0"/>
                                <a:cs typeface="Times New Roman" panose="02020603050405020304" pitchFamily="18" charset="0"/>
                              </a:rPr>
                              <m:t>𝑂</m:t>
                            </m:r>
                          </m:e>
                          <m:sub>
                            <m:r>
                              <a:rPr lang="ru-RU" sz="1700" i="1">
                                <a:latin typeface="Cambria Math" panose="02040503050406030204" pitchFamily="18" charset="0"/>
                                <a:ea typeface="Calibri" panose="020F0502020204030204" pitchFamily="34" charset="0"/>
                                <a:cs typeface="Times New Roman" panose="02020603050405020304" pitchFamily="18" charset="0"/>
                              </a:rPr>
                              <m:t>0</m:t>
                            </m:r>
                          </m:sub>
                        </m:sSub>
                      </m:num>
                      <m:den>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700" i="1">
                                <a:latin typeface="Cambria Math" panose="02040503050406030204" pitchFamily="18" charset="0"/>
                                <a:ea typeface="Times New Roman" panose="02020603050405020304" pitchFamily="18" charset="0"/>
                                <a:cs typeface="Times New Roman" panose="02020603050405020304" pitchFamily="18" charset="0"/>
                              </a:rPr>
                              <m:t>𝜕</m:t>
                            </m:r>
                            <m:r>
                              <a:rPr lang="ru-RU" sz="17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7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7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ru-RU" sz="17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700" i="1">
                                <a:latin typeface="Cambria Math" panose="02040503050406030204" pitchFamily="18" charset="0"/>
                                <a:ea typeface="Times New Roman" panose="02020603050405020304" pitchFamily="18" charset="0"/>
                                <a:cs typeface="Times New Roman" panose="02020603050405020304" pitchFamily="18" charset="0"/>
                              </a:rPr>
                              <m:t>𝜕</m:t>
                            </m:r>
                            <m:r>
                              <a:rPr lang="ru-RU" sz="17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7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700" i="1">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lang="ru-RU" sz="17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700" i="1">
                                <a:latin typeface="Cambria Math" panose="02040503050406030204" pitchFamily="18" charset="0"/>
                                <a:ea typeface="Calibri" panose="020F0502020204030204" pitchFamily="34" charset="0"/>
                                <a:cs typeface="Times New Roman" panose="02020603050405020304" pitchFamily="18" charset="0"/>
                              </a:rPr>
                            </m:ctrlPr>
                          </m:sSubSupPr>
                          <m:e>
                            <m:r>
                              <a:rPr lang="ru-RU" sz="1700" i="1">
                                <a:latin typeface="Cambria Math" panose="02040503050406030204" pitchFamily="18" charset="0"/>
                                <a:ea typeface="Calibri" panose="020F0502020204030204" pitchFamily="34" charset="0"/>
                                <a:cs typeface="Times New Roman" panose="02020603050405020304" pitchFamily="18" charset="0"/>
                              </a:rPr>
                              <m:t>𝑎</m:t>
                            </m:r>
                          </m:e>
                          <m:sub>
                            <m:r>
                              <a:rPr lang="ru-RU" sz="1700" i="1">
                                <a:latin typeface="Cambria Math" panose="02040503050406030204" pitchFamily="18" charset="0"/>
                                <a:ea typeface="Calibri" panose="020F0502020204030204" pitchFamily="34" charset="0"/>
                                <a:cs typeface="Times New Roman" panose="02020603050405020304" pitchFamily="18" charset="0"/>
                              </a:rPr>
                              <m:t>0</m:t>
                            </m:r>
                          </m:sub>
                          <m:sup>
                            <m:r>
                              <a:rPr lang="ru-RU" sz="1700" i="1">
                                <a:latin typeface="Cambria Math" panose="02040503050406030204" pitchFamily="18" charset="0"/>
                                <a:ea typeface="Calibri" panose="020F0502020204030204" pitchFamily="34" charset="0"/>
                                <a:cs typeface="Times New Roman" panose="02020603050405020304" pitchFamily="18" charset="0"/>
                              </a:rPr>
                              <m:t>1</m:t>
                            </m:r>
                          </m:sup>
                        </m:sSubSup>
                      </m:den>
                    </m:f>
                    <m:r>
                      <a:rPr lang="ru-RU" sz="17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17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700" i="1">
                                <a:latin typeface="Cambria Math" panose="02040503050406030204" pitchFamily="18" charset="0"/>
                                <a:ea typeface="Calibri" panose="020F0502020204030204" pitchFamily="34" charset="0"/>
                                <a:cs typeface="Times New Roman" panose="02020603050405020304" pitchFamily="18" charset="0"/>
                              </a:rPr>
                            </m:ctrlPr>
                          </m:sSubSupPr>
                          <m:e>
                            <m:r>
                              <a:rPr lang="ru-RU" sz="1700" i="1">
                                <a:latin typeface="Cambria Math" panose="02040503050406030204" pitchFamily="18" charset="0"/>
                                <a:ea typeface="Calibri" panose="020F0502020204030204" pitchFamily="34" charset="0"/>
                                <a:cs typeface="Times New Roman" panose="02020603050405020304" pitchFamily="18" charset="0"/>
                              </a:rPr>
                              <m:t>𝑎</m:t>
                            </m:r>
                          </m:e>
                          <m:sub>
                            <m:r>
                              <a:rPr lang="ru-RU" sz="1700" i="1">
                                <a:latin typeface="Cambria Math" panose="02040503050406030204" pitchFamily="18" charset="0"/>
                                <a:ea typeface="Calibri" panose="020F0502020204030204" pitchFamily="34" charset="0"/>
                                <a:cs typeface="Times New Roman" panose="02020603050405020304" pitchFamily="18" charset="0"/>
                              </a:rPr>
                              <m:t>0</m:t>
                            </m:r>
                          </m:sub>
                          <m:sup>
                            <m:r>
                              <a:rPr lang="ru-RU" sz="1700" i="1">
                                <a:latin typeface="Cambria Math" panose="02040503050406030204" pitchFamily="18" charset="0"/>
                                <a:ea typeface="Calibri" panose="020F0502020204030204" pitchFamily="34" charset="0"/>
                                <a:cs typeface="Times New Roman" panose="02020603050405020304" pitchFamily="18" charset="0"/>
                              </a:rPr>
                              <m:t>1</m:t>
                            </m:r>
                          </m:sup>
                        </m:sSubSup>
                      </m:num>
                      <m:den>
                        <m:r>
                          <a:rPr lang="ru-RU" sz="17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700" i="1">
                                <a:latin typeface="Cambria Math" panose="02040503050406030204" pitchFamily="18" charset="0"/>
                                <a:ea typeface="Calibri" panose="020F0502020204030204" pitchFamily="34" charset="0"/>
                                <a:cs typeface="Times New Roman" panose="02020603050405020304" pitchFamily="18" charset="0"/>
                              </a:rPr>
                            </m:ctrlPr>
                          </m:sSubSupPr>
                          <m:e>
                            <m:r>
                              <a:rPr lang="ru-RU" sz="1700" i="1">
                                <a:latin typeface="Cambria Math" panose="02040503050406030204" pitchFamily="18" charset="0"/>
                                <a:ea typeface="Calibri" panose="020F0502020204030204" pitchFamily="34" charset="0"/>
                                <a:cs typeface="Times New Roman" panose="02020603050405020304" pitchFamily="18" charset="0"/>
                              </a:rPr>
                              <m:t>𝑧</m:t>
                            </m:r>
                          </m:e>
                          <m:sub>
                            <m:r>
                              <a:rPr lang="ru-RU" sz="1700" i="1">
                                <a:latin typeface="Cambria Math" panose="02040503050406030204" pitchFamily="18" charset="0"/>
                                <a:ea typeface="Calibri" panose="020F0502020204030204" pitchFamily="34" charset="0"/>
                                <a:cs typeface="Times New Roman" panose="02020603050405020304" pitchFamily="18" charset="0"/>
                              </a:rPr>
                              <m:t>0</m:t>
                            </m:r>
                          </m:sub>
                          <m:sup>
                            <m:r>
                              <a:rPr lang="ru-RU" sz="1700" i="1">
                                <a:latin typeface="Cambria Math" panose="02040503050406030204" pitchFamily="18" charset="0"/>
                                <a:ea typeface="Calibri" panose="020F0502020204030204" pitchFamily="34" charset="0"/>
                                <a:cs typeface="Times New Roman" panose="02020603050405020304" pitchFamily="18" charset="0"/>
                              </a:rPr>
                              <m:t>1</m:t>
                            </m:r>
                          </m:sup>
                        </m:sSubSup>
                      </m:den>
                    </m:f>
                    <m:r>
                      <a:rPr lang="ru-RU" sz="17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17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700" i="1">
                                <a:latin typeface="Cambria Math" panose="02040503050406030204" pitchFamily="18" charset="0"/>
                                <a:ea typeface="Calibri" panose="020F0502020204030204" pitchFamily="34" charset="0"/>
                                <a:cs typeface="Times New Roman" panose="02020603050405020304" pitchFamily="18" charset="0"/>
                              </a:rPr>
                            </m:ctrlPr>
                          </m:sSubSupPr>
                          <m:e>
                            <m:r>
                              <a:rPr lang="ru-RU" sz="1700" i="1">
                                <a:latin typeface="Cambria Math" panose="02040503050406030204" pitchFamily="18" charset="0"/>
                                <a:ea typeface="Calibri" panose="020F0502020204030204" pitchFamily="34" charset="0"/>
                                <a:cs typeface="Times New Roman" panose="02020603050405020304" pitchFamily="18" charset="0"/>
                              </a:rPr>
                              <m:t>𝑧</m:t>
                            </m:r>
                          </m:e>
                          <m:sub>
                            <m:r>
                              <a:rPr lang="ru-RU" sz="1700" i="1">
                                <a:latin typeface="Cambria Math" panose="02040503050406030204" pitchFamily="18" charset="0"/>
                                <a:ea typeface="Calibri" panose="020F0502020204030204" pitchFamily="34" charset="0"/>
                                <a:cs typeface="Times New Roman" panose="02020603050405020304" pitchFamily="18" charset="0"/>
                              </a:rPr>
                              <m:t>0</m:t>
                            </m:r>
                          </m:sub>
                          <m:sup>
                            <m:r>
                              <a:rPr lang="ru-RU" sz="1700" i="1">
                                <a:latin typeface="Cambria Math" panose="02040503050406030204" pitchFamily="18" charset="0"/>
                                <a:ea typeface="Calibri" panose="020F0502020204030204" pitchFamily="34" charset="0"/>
                                <a:cs typeface="Times New Roman" panose="02020603050405020304" pitchFamily="18" charset="0"/>
                              </a:rPr>
                              <m:t>1</m:t>
                            </m:r>
                          </m:sup>
                        </m:sSubSup>
                      </m:num>
                      <m:den>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700" i="1">
                                <a:latin typeface="Cambria Math" panose="02040503050406030204" pitchFamily="18" charset="0"/>
                                <a:ea typeface="Times New Roman" panose="02020603050405020304" pitchFamily="18" charset="0"/>
                                <a:cs typeface="Times New Roman" panose="02020603050405020304" pitchFamily="18" charset="0"/>
                              </a:rPr>
                              <m:t>00</m:t>
                            </m:r>
                          </m:sub>
                          <m:sup>
                            <m:r>
                              <a:rPr lang="ru-RU" sz="17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ru-RU" sz="17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700" i="1">
                            <a:latin typeface="Cambria Math" panose="02040503050406030204" pitchFamily="18" charset="0"/>
                            <a:ea typeface="Times New Roman" panose="02020603050405020304" pitchFamily="18" charset="0"/>
                            <a:cs typeface="Times New Roman" panose="02020603050405020304" pitchFamily="18" charset="0"/>
                          </a:rPr>
                          <m:t>𝜕</m:t>
                        </m:r>
                        <m:r>
                          <a:rPr lang="en-US" sz="17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7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1700" i="1">
                                <a:latin typeface="Cambria Math" panose="02040503050406030204" pitchFamily="18" charset="0"/>
                                <a:ea typeface="Times New Roman" panose="02020603050405020304" pitchFamily="18" charset="0"/>
                                <a:cs typeface="Times New Roman" panose="02020603050405020304" pitchFamily="18" charset="0"/>
                              </a:rPr>
                              <m:t>1</m:t>
                            </m:r>
                          </m:sub>
                        </m:sSub>
                      </m:den>
                    </m:f>
                    <m:r>
                      <a:rPr lang="ru-RU" sz="17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7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1700" i="1">
                                <a:latin typeface="Cambria Math" panose="02040503050406030204" pitchFamily="18" charset="0"/>
                                <a:ea typeface="Times New Roman" panose="02020603050405020304" pitchFamily="18" charset="0"/>
                                <a:cs typeface="Times New Roman" panose="02020603050405020304" pitchFamily="18" charset="0"/>
                              </a:rPr>
                              <m:t>1</m:t>
                            </m:r>
                          </m:sub>
                        </m:sSub>
                      </m:num>
                      <m:den>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7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17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ru-RU" sz="17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7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1700" i="1">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17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7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ru-RU" sz="17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17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700" i="1">
                                <a:latin typeface="Cambria Math" panose="02040503050406030204" pitchFamily="18" charset="0"/>
                                <a:ea typeface="Calibri" panose="020F0502020204030204" pitchFamily="34" charset="0"/>
                                <a:cs typeface="Times New Roman" panose="02020603050405020304" pitchFamily="18" charset="0"/>
                              </a:rPr>
                            </m:ctrlPr>
                          </m:sSubSupPr>
                          <m:e>
                            <m:r>
                              <a:rPr lang="ru-RU" sz="1700" i="1">
                                <a:latin typeface="Cambria Math" panose="02040503050406030204" pitchFamily="18" charset="0"/>
                                <a:ea typeface="Calibri" panose="020F0502020204030204" pitchFamily="34" charset="0"/>
                                <a:cs typeface="Times New Roman" panose="02020603050405020304" pitchFamily="18" charset="0"/>
                              </a:rPr>
                              <m:t>𝑎</m:t>
                            </m:r>
                          </m:e>
                          <m:sub>
                            <m:r>
                              <a:rPr lang="ru-RU" sz="1700" i="1">
                                <a:latin typeface="Cambria Math" panose="02040503050406030204" pitchFamily="18" charset="0"/>
                                <a:ea typeface="Calibri" panose="020F0502020204030204" pitchFamily="34" charset="0"/>
                                <a:cs typeface="Times New Roman" panose="02020603050405020304" pitchFamily="18" charset="0"/>
                              </a:rPr>
                              <m:t>0</m:t>
                            </m:r>
                          </m:sub>
                          <m:sup>
                            <m:r>
                              <a:rPr lang="ru-RU" sz="1700" i="1">
                                <a:latin typeface="Cambria Math" panose="02040503050406030204" pitchFamily="18" charset="0"/>
                                <a:ea typeface="Calibri" panose="020F0502020204030204" pitchFamily="34" charset="0"/>
                                <a:cs typeface="Times New Roman" panose="02020603050405020304" pitchFamily="18" charset="0"/>
                              </a:rPr>
                              <m:t>1</m:t>
                            </m:r>
                          </m:sup>
                        </m:sSubSup>
                      </m:num>
                      <m:den>
                        <m:r>
                          <a:rPr lang="ru-RU" sz="17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700" i="1">
                                <a:latin typeface="Cambria Math" panose="02040503050406030204" pitchFamily="18" charset="0"/>
                                <a:ea typeface="Calibri" panose="020F0502020204030204" pitchFamily="34" charset="0"/>
                                <a:cs typeface="Times New Roman" panose="02020603050405020304" pitchFamily="18" charset="0"/>
                              </a:rPr>
                            </m:ctrlPr>
                          </m:sSubSupPr>
                          <m:e>
                            <m:r>
                              <a:rPr lang="ru-RU" sz="1700" i="1">
                                <a:latin typeface="Cambria Math" panose="02040503050406030204" pitchFamily="18" charset="0"/>
                                <a:ea typeface="Calibri" panose="020F0502020204030204" pitchFamily="34" charset="0"/>
                                <a:cs typeface="Times New Roman" panose="02020603050405020304" pitchFamily="18" charset="0"/>
                              </a:rPr>
                              <m:t>𝑧</m:t>
                            </m:r>
                          </m:e>
                          <m:sub>
                            <m:r>
                              <a:rPr lang="ru-RU" sz="1700" i="1">
                                <a:latin typeface="Cambria Math" panose="02040503050406030204" pitchFamily="18" charset="0"/>
                                <a:ea typeface="Calibri" panose="020F0502020204030204" pitchFamily="34" charset="0"/>
                                <a:cs typeface="Times New Roman" panose="02020603050405020304" pitchFamily="18" charset="0"/>
                              </a:rPr>
                              <m:t>0</m:t>
                            </m:r>
                          </m:sub>
                          <m:sup>
                            <m:r>
                              <a:rPr lang="ru-RU" sz="1700" i="1">
                                <a:latin typeface="Cambria Math" panose="02040503050406030204" pitchFamily="18" charset="0"/>
                                <a:ea typeface="Calibri" panose="020F0502020204030204" pitchFamily="34" charset="0"/>
                                <a:cs typeface="Times New Roman" panose="02020603050405020304" pitchFamily="18" charset="0"/>
                              </a:rPr>
                              <m:t>1</m:t>
                            </m:r>
                          </m:sup>
                        </m:sSubSup>
                      </m:den>
                    </m:f>
                    <m:r>
                      <a:rPr lang="ru-RU" sz="17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17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700" i="1">
                                <a:latin typeface="Cambria Math" panose="02040503050406030204" pitchFamily="18" charset="0"/>
                                <a:ea typeface="Calibri" panose="020F0502020204030204" pitchFamily="34" charset="0"/>
                                <a:cs typeface="Times New Roman" panose="02020603050405020304" pitchFamily="18" charset="0"/>
                              </a:rPr>
                            </m:ctrlPr>
                          </m:sSubSupPr>
                          <m:e>
                            <m:r>
                              <a:rPr lang="ru-RU" sz="1700" i="1">
                                <a:latin typeface="Cambria Math" panose="02040503050406030204" pitchFamily="18" charset="0"/>
                                <a:ea typeface="Calibri" panose="020F0502020204030204" pitchFamily="34" charset="0"/>
                                <a:cs typeface="Times New Roman" panose="02020603050405020304" pitchFamily="18" charset="0"/>
                              </a:rPr>
                              <m:t>𝑧</m:t>
                            </m:r>
                          </m:e>
                          <m:sub>
                            <m:r>
                              <a:rPr lang="ru-RU" sz="1700" i="1">
                                <a:latin typeface="Cambria Math" panose="02040503050406030204" pitchFamily="18" charset="0"/>
                                <a:ea typeface="Calibri" panose="020F0502020204030204" pitchFamily="34" charset="0"/>
                                <a:cs typeface="Times New Roman" panose="02020603050405020304" pitchFamily="18" charset="0"/>
                              </a:rPr>
                              <m:t>0</m:t>
                            </m:r>
                          </m:sub>
                          <m:sup>
                            <m:r>
                              <a:rPr lang="ru-RU" sz="1700" i="1">
                                <a:latin typeface="Cambria Math" panose="02040503050406030204" pitchFamily="18" charset="0"/>
                                <a:ea typeface="Calibri" panose="020F0502020204030204" pitchFamily="34" charset="0"/>
                                <a:cs typeface="Times New Roman" panose="02020603050405020304" pitchFamily="18" charset="0"/>
                              </a:rPr>
                              <m:t>1</m:t>
                            </m:r>
                          </m:sup>
                        </m:sSubSup>
                      </m:num>
                      <m:den>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700" i="1">
                                <a:latin typeface="Cambria Math" panose="02040503050406030204" pitchFamily="18" charset="0"/>
                                <a:ea typeface="Times New Roman" panose="02020603050405020304" pitchFamily="18" charset="0"/>
                                <a:cs typeface="Times New Roman" panose="02020603050405020304" pitchFamily="18" charset="0"/>
                              </a:rPr>
                              <m:t>00</m:t>
                            </m:r>
                          </m:sub>
                          <m:sup>
                            <m:r>
                              <a:rPr lang="ru-RU" sz="1700" i="1">
                                <a:latin typeface="Cambria Math" panose="02040503050406030204" pitchFamily="18" charset="0"/>
                                <a:ea typeface="Times New Roman" panose="02020603050405020304" pitchFamily="18" charset="0"/>
                                <a:cs typeface="Times New Roman" panose="02020603050405020304" pitchFamily="18" charset="0"/>
                              </a:rPr>
                              <m:t>1</m:t>
                            </m:r>
                          </m:sup>
                        </m:sSubSup>
                      </m:den>
                    </m:f>
                  </m:oMath>
                </a14:m>
                <a:r>
                  <a:rPr lang="ru-RU" sz="1700" dirty="0">
                    <a:latin typeface="Calibri" panose="020F0502020204030204" pitchFamily="34" charset="0"/>
                    <a:ea typeface="Times New Roman" panose="02020603050405020304" pitchFamily="18" charset="0"/>
                    <a:cs typeface="Times New Roman" panose="02020603050405020304" pitchFamily="18" charset="0"/>
                  </a:rPr>
                  <a:t>=?</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339340" algn="l"/>
                  </a:tabLst>
                </a:pPr>
                <a:r>
                  <a:rPr lang="ru-RU" sz="1700" dirty="0">
                    <a:latin typeface="Calibri" panose="020F0502020204030204" pitchFamily="34" charset="0"/>
                    <a:ea typeface="Times New Roman" panose="02020603050405020304" pitchFamily="18" charset="0"/>
                    <a:cs typeface="Times New Roman" panose="02020603050405020304" pitchFamily="18" charset="0"/>
                  </a:rPr>
                  <a:t>По отдельности находим значение каждой частной производной</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f>
                      <m:f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1700" i="1">
                            <a:latin typeface="Cambria Math" panose="02040503050406030204" pitchFamily="18" charset="0"/>
                            <a:ea typeface="Calibri" panose="020F0502020204030204" pitchFamily="34" charset="0"/>
                            <a:cs typeface="Times New Roman" panose="02020603050405020304" pitchFamily="18" charset="0"/>
                          </a:rPr>
                          <m:t>𝜕</m:t>
                        </m:r>
                        <m:r>
                          <a:rPr lang="ru-RU" sz="1700" i="1">
                            <a:latin typeface="Cambria Math" panose="02040503050406030204" pitchFamily="18" charset="0"/>
                            <a:ea typeface="Calibri" panose="020F0502020204030204" pitchFamily="34" charset="0"/>
                            <a:cs typeface="Times New Roman" panose="02020603050405020304" pitchFamily="18" charset="0"/>
                          </a:rPr>
                          <m:t>𝐶</m:t>
                        </m:r>
                      </m:num>
                      <m:den>
                        <m:r>
                          <a:rPr lang="ru-RU" sz="17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1700" i="1">
                                <a:latin typeface="Cambria Math" panose="02040503050406030204" pitchFamily="18" charset="0"/>
                                <a:ea typeface="Calibri" panose="020F0502020204030204" pitchFamily="34" charset="0"/>
                                <a:cs typeface="Times New Roman" panose="02020603050405020304" pitchFamily="18" charset="0"/>
                              </a:rPr>
                            </m:ctrlPr>
                          </m:sSubPr>
                          <m:e>
                            <m:r>
                              <a:rPr lang="ru-RU" sz="1700" i="1">
                                <a:latin typeface="Cambria Math" panose="02040503050406030204" pitchFamily="18" charset="0"/>
                                <a:ea typeface="Calibri" panose="020F0502020204030204" pitchFamily="34" charset="0"/>
                                <a:cs typeface="Times New Roman" panose="02020603050405020304" pitchFamily="18" charset="0"/>
                              </a:rPr>
                              <m:t>𝑂</m:t>
                            </m:r>
                          </m:e>
                          <m:sub>
                            <m:r>
                              <a:rPr lang="ru-RU" sz="1700" i="1">
                                <a:latin typeface="Cambria Math" panose="02040503050406030204" pitchFamily="18" charset="0"/>
                                <a:ea typeface="Calibri" panose="020F0502020204030204" pitchFamily="34" charset="0"/>
                                <a:cs typeface="Times New Roman" panose="02020603050405020304" pitchFamily="18" charset="0"/>
                              </a:rPr>
                              <m:t>0</m:t>
                            </m:r>
                          </m:sub>
                        </m:sSub>
                      </m:den>
                    </m:f>
                    <m:r>
                      <a:rPr lang="ru-RU" sz="17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fPr>
                      <m:num>
                        <m:f>
                          <m:f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1700" i="1">
                                <a:latin typeface="Cambria Math" panose="02040503050406030204" pitchFamily="18" charset="0"/>
                                <a:ea typeface="Times New Roman" panose="02020603050405020304" pitchFamily="18" charset="0"/>
                                <a:cs typeface="Times New Roman" panose="02020603050405020304" pitchFamily="18" charset="0"/>
                              </a:rPr>
                              <m:t>1</m:t>
                            </m:r>
                          </m:num>
                          <m:den>
                            <m:r>
                              <a:rPr lang="ru-RU" sz="1700" i="1">
                                <a:latin typeface="Cambria Math" panose="02040503050406030204" pitchFamily="18" charset="0"/>
                                <a:ea typeface="Times New Roman" panose="02020603050405020304" pitchFamily="18" charset="0"/>
                                <a:cs typeface="Times New Roman" panose="02020603050405020304" pitchFamily="18" charset="0"/>
                              </a:rPr>
                              <m:t>2</m:t>
                            </m:r>
                          </m:den>
                        </m:f>
                        <m:r>
                          <a:rPr lang="en-US" sz="1700" i="1">
                            <a:latin typeface="Cambria Math" panose="02040503050406030204" pitchFamily="18" charset="0"/>
                            <a:ea typeface="Times New Roman" panose="02020603050405020304" pitchFamily="18" charset="0"/>
                            <a:cs typeface="Times New Roman" panose="02020603050405020304" pitchFamily="18" charset="0"/>
                          </a:rPr>
                          <m:t>𝜕</m:t>
                        </m:r>
                        <m:r>
                          <a:rPr lang="ru-RU" sz="17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7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1700" i="1">
                                        <a:latin typeface="Cambria Math" panose="02040503050406030204" pitchFamily="18" charset="0"/>
                                        <a:ea typeface="Times New Roman" panose="02020603050405020304" pitchFamily="18" charset="0"/>
                                        <a:cs typeface="Times New Roman" panose="02020603050405020304" pitchFamily="18" charset="0"/>
                                      </a:rPr>
                                      <m:t>0</m:t>
                                    </m:r>
                                  </m:sub>
                                </m:sSub>
                                <m:r>
                                  <a:rPr lang="ru-RU" sz="17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700" i="1">
                                        <a:latin typeface="Cambria Math" panose="02040503050406030204" pitchFamily="18" charset="0"/>
                                        <a:ea typeface="Times New Roman" panose="02020603050405020304" pitchFamily="18" charset="0"/>
                                        <a:cs typeface="Times New Roman" panose="02020603050405020304" pitchFamily="18" charset="0"/>
                                      </a:rPr>
                                      <m:t>𝑌</m:t>
                                    </m:r>
                                  </m:e>
                                  <m:sub>
                                    <m:r>
                                      <a:rPr lang="ru-RU" sz="1700" i="1">
                                        <a:latin typeface="Cambria Math" panose="02040503050406030204" pitchFamily="18" charset="0"/>
                                        <a:ea typeface="Times New Roman" panose="02020603050405020304" pitchFamily="18" charset="0"/>
                                        <a:cs typeface="Times New Roman" panose="02020603050405020304" pitchFamily="18" charset="0"/>
                                      </a:rPr>
                                      <m:t>0</m:t>
                                    </m:r>
                                  </m:sub>
                                </m:sSub>
                              </m:e>
                            </m:d>
                          </m:e>
                          <m:sup>
                            <m:r>
                              <a:rPr lang="ru-RU" sz="1700" i="1">
                                <a:latin typeface="Cambria Math" panose="02040503050406030204" pitchFamily="18" charset="0"/>
                                <a:ea typeface="Times New Roman" panose="02020603050405020304" pitchFamily="18" charset="0"/>
                                <a:cs typeface="Times New Roman" panose="02020603050405020304" pitchFamily="18" charset="0"/>
                              </a:rPr>
                              <m:t>2</m:t>
                            </m:r>
                          </m:sup>
                        </m:sSup>
                        <m:r>
                          <a:rPr lang="ru-RU" sz="17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7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1700" i="1">
                                        <a:latin typeface="Cambria Math" panose="02040503050406030204" pitchFamily="18" charset="0"/>
                                        <a:ea typeface="Times New Roman" panose="02020603050405020304" pitchFamily="18" charset="0"/>
                                        <a:cs typeface="Times New Roman" panose="02020603050405020304" pitchFamily="18" charset="0"/>
                                      </a:rPr>
                                      <m:t>1</m:t>
                                    </m:r>
                                  </m:sub>
                                </m:sSub>
                                <m:r>
                                  <a:rPr lang="ru-RU" sz="17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700" i="1">
                                        <a:latin typeface="Cambria Math" panose="02040503050406030204" pitchFamily="18" charset="0"/>
                                        <a:ea typeface="Times New Roman" panose="02020603050405020304" pitchFamily="18" charset="0"/>
                                        <a:cs typeface="Times New Roman" panose="02020603050405020304" pitchFamily="18" charset="0"/>
                                      </a:rPr>
                                      <m:t>𝑌</m:t>
                                    </m:r>
                                  </m:e>
                                  <m:sub>
                                    <m:r>
                                      <a:rPr lang="ru-RU" sz="1700" i="1">
                                        <a:latin typeface="Cambria Math" panose="02040503050406030204" pitchFamily="18" charset="0"/>
                                        <a:ea typeface="Times New Roman" panose="02020603050405020304" pitchFamily="18" charset="0"/>
                                        <a:cs typeface="Times New Roman" panose="02020603050405020304" pitchFamily="18" charset="0"/>
                                      </a:rPr>
                                      <m:t>1</m:t>
                                    </m:r>
                                  </m:sub>
                                </m:sSub>
                              </m:e>
                            </m:d>
                          </m:e>
                          <m:sup>
                            <m:r>
                              <a:rPr lang="ru-RU" sz="1700" i="1">
                                <a:latin typeface="Cambria Math" panose="02040503050406030204" pitchFamily="18" charset="0"/>
                                <a:ea typeface="Times New Roman" panose="02020603050405020304" pitchFamily="18" charset="0"/>
                                <a:cs typeface="Times New Roman" panose="02020603050405020304" pitchFamily="18" charset="0"/>
                              </a:rPr>
                              <m:t>2</m:t>
                            </m:r>
                          </m:sup>
                        </m:sSup>
                        <m:r>
                          <a:rPr lang="ru-RU" sz="1700" i="1">
                            <a:latin typeface="Cambria Math" panose="02040503050406030204" pitchFamily="18" charset="0"/>
                            <a:ea typeface="Times New Roman" panose="02020603050405020304" pitchFamily="18" charset="0"/>
                            <a:cs typeface="Times New Roman" panose="02020603050405020304" pitchFamily="18" charset="0"/>
                          </a:rPr>
                          <m:t>)</m:t>
                        </m:r>
                      </m:num>
                      <m:den>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7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1700" i="1">
                                <a:latin typeface="Cambria Math" panose="02040503050406030204" pitchFamily="18" charset="0"/>
                                <a:ea typeface="Times New Roman" panose="02020603050405020304" pitchFamily="18" charset="0"/>
                                <a:cs typeface="Times New Roman" panose="02020603050405020304" pitchFamily="18" charset="0"/>
                              </a:rPr>
                              <m:t>0</m:t>
                            </m:r>
                          </m:sub>
                        </m:sSub>
                      </m:den>
                    </m:f>
                    <m:r>
                      <a:rPr lang="ru-RU" sz="17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1700" i="1">
                            <a:latin typeface="Cambria Math" panose="02040503050406030204" pitchFamily="18" charset="0"/>
                            <a:ea typeface="Times New Roman" panose="02020603050405020304" pitchFamily="18" charset="0"/>
                            <a:cs typeface="Times New Roman" panose="02020603050405020304" pitchFamily="18" charset="0"/>
                          </a:rPr>
                          <m:t>2∙</m:t>
                        </m:r>
                        <m:f>
                          <m:f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1700" i="1">
                                <a:latin typeface="Cambria Math" panose="02040503050406030204" pitchFamily="18" charset="0"/>
                                <a:ea typeface="Times New Roman" panose="02020603050405020304" pitchFamily="18" charset="0"/>
                                <a:cs typeface="Times New Roman" panose="02020603050405020304" pitchFamily="18" charset="0"/>
                              </a:rPr>
                              <m:t>1</m:t>
                            </m:r>
                          </m:num>
                          <m:den>
                            <m:r>
                              <a:rPr lang="ru-RU" sz="1700" i="1">
                                <a:latin typeface="Cambria Math" panose="02040503050406030204" pitchFamily="18" charset="0"/>
                                <a:ea typeface="Times New Roman" panose="02020603050405020304" pitchFamily="18" charset="0"/>
                                <a:cs typeface="Times New Roman" panose="02020603050405020304" pitchFamily="18" charset="0"/>
                              </a:rPr>
                              <m:t>2</m:t>
                            </m:r>
                          </m:den>
                        </m:f>
                        <m:r>
                          <a:rPr lang="ru-RU" sz="1700" i="1">
                            <a:latin typeface="Cambria Math" panose="02040503050406030204" pitchFamily="18" charset="0"/>
                            <a:ea typeface="Times New Roman" panose="02020603050405020304" pitchFamily="18" charset="0"/>
                            <a:cs typeface="Times New Roman" panose="02020603050405020304" pitchFamily="18" charset="0"/>
                          </a:rPr>
                          <m:t>∙</m:t>
                        </m:r>
                        <m:r>
                          <a:rPr lang="en-US" sz="17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7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1700" i="1">
                                        <a:latin typeface="Cambria Math" panose="02040503050406030204" pitchFamily="18" charset="0"/>
                                        <a:ea typeface="Times New Roman" panose="02020603050405020304" pitchFamily="18" charset="0"/>
                                        <a:cs typeface="Times New Roman" panose="02020603050405020304" pitchFamily="18" charset="0"/>
                                      </a:rPr>
                                      <m:t>0</m:t>
                                    </m:r>
                                  </m:sub>
                                </m:sSub>
                                <m:r>
                                  <a:rPr lang="ru-RU" sz="17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700" i="1">
                                        <a:latin typeface="Cambria Math" panose="02040503050406030204" pitchFamily="18" charset="0"/>
                                        <a:ea typeface="Times New Roman" panose="02020603050405020304" pitchFamily="18" charset="0"/>
                                        <a:cs typeface="Times New Roman" panose="02020603050405020304" pitchFamily="18" charset="0"/>
                                      </a:rPr>
                                      <m:t>𝑌</m:t>
                                    </m:r>
                                  </m:e>
                                  <m:sub>
                                    <m:r>
                                      <a:rPr lang="ru-RU" sz="1700" i="1">
                                        <a:latin typeface="Cambria Math" panose="02040503050406030204" pitchFamily="18" charset="0"/>
                                        <a:ea typeface="Times New Roman" panose="02020603050405020304" pitchFamily="18" charset="0"/>
                                        <a:cs typeface="Times New Roman" panose="02020603050405020304" pitchFamily="18" charset="0"/>
                                      </a:rPr>
                                      <m:t>0</m:t>
                                    </m:r>
                                  </m:sub>
                                </m:sSub>
                              </m:e>
                            </m:d>
                          </m:e>
                          <m:sup>
                            <m:r>
                              <a:rPr lang="ru-RU" sz="1700" i="1">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7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1700" i="1">
                                <a:latin typeface="Cambria Math" panose="02040503050406030204" pitchFamily="18" charset="0"/>
                                <a:ea typeface="Times New Roman" panose="02020603050405020304" pitchFamily="18" charset="0"/>
                                <a:cs typeface="Times New Roman" panose="02020603050405020304" pitchFamily="18" charset="0"/>
                              </a:rPr>
                              <m:t>0</m:t>
                            </m:r>
                          </m:sub>
                        </m:sSub>
                      </m:den>
                    </m:f>
                  </m:oMath>
                </a14:m>
                <a:r>
                  <a:rPr lang="ru-RU" sz="1700"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sSub>
                      <m:sSub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7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1700" i="1">
                            <a:latin typeface="Cambria Math" panose="02040503050406030204" pitchFamily="18" charset="0"/>
                            <a:ea typeface="Times New Roman" panose="02020603050405020304" pitchFamily="18" charset="0"/>
                            <a:cs typeface="Times New Roman" panose="02020603050405020304" pitchFamily="18" charset="0"/>
                          </a:rPr>
                          <m:t>0</m:t>
                        </m:r>
                      </m:sub>
                    </m:sSub>
                    <m:r>
                      <a:rPr lang="ru-RU" sz="17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700" i="1">
                            <a:latin typeface="Cambria Math" panose="02040503050406030204" pitchFamily="18" charset="0"/>
                            <a:ea typeface="Times New Roman" panose="02020603050405020304" pitchFamily="18" charset="0"/>
                            <a:cs typeface="Times New Roman" panose="02020603050405020304" pitchFamily="18" charset="0"/>
                          </a:rPr>
                          <m:t>𝑌</m:t>
                        </m:r>
                      </m:e>
                      <m:sub>
                        <m:r>
                          <a:rPr lang="ru-RU" sz="1700" i="1">
                            <a:latin typeface="Cambria Math" panose="02040503050406030204" pitchFamily="18" charset="0"/>
                            <a:ea typeface="Times New Roman" panose="02020603050405020304" pitchFamily="18" charset="0"/>
                            <a:cs typeface="Times New Roman" panose="02020603050405020304" pitchFamily="18" charset="0"/>
                          </a:rPr>
                          <m:t>0</m:t>
                        </m:r>
                      </m:sub>
                    </m:sSub>
                    <m:r>
                      <a:rPr lang="ru-RU" sz="1700" i="1">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700"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0</m:t>
                              </m:r>
                            </m:sub>
                          </m:sSub>
                        </m:num>
                        <m:den>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7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700" i="1">
                                  <a:latin typeface="Cambria Math" panose="02040503050406030204" pitchFamily="18" charset="0"/>
                                  <a:ea typeface="Times New Roman" panose="02020603050405020304" pitchFamily="18" charset="0"/>
                                  <a:cs typeface="Times New Roman" panose="02020603050405020304" pitchFamily="18" charset="0"/>
                                </a:rPr>
                                <m:t>(</m:t>
                              </m:r>
                              <m:r>
                                <a:rPr lang="en-US" sz="17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2</m:t>
                              </m:r>
                            </m:sub>
                          </m:sSub>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700" i="1">
                              <a:latin typeface="Cambria Math" panose="02040503050406030204" pitchFamily="18" charset="0"/>
                              <a:ea typeface="Times New Roman" panose="02020603050405020304" pitchFamily="18" charset="0"/>
                              <a:cs typeface="Times New Roman" panose="02020603050405020304" pitchFamily="18" charset="0"/>
                            </a:rPr>
                            <m:t>))</m:t>
                          </m:r>
                        </m:num>
                        <m:den>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2</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2</m:t>
                              </m:r>
                            </m:sup>
                          </m:sSubSup>
                        </m:e>
                      </m:d>
                    </m:oMath>
                  </m:oMathPara>
                </a14:m>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7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700"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00</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2</m:t>
                                  </m:r>
                                </m:sup>
                              </m:sSubSup>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01</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2</m:t>
                                  </m:r>
                                </m:sup>
                              </m:sSubSup>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1</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02</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2</m:t>
                                  </m:r>
                                </m:sup>
                              </m:sSubSup>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2</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2</m:t>
                                  </m:r>
                                </m:sup>
                              </m:sSubSup>
                            </m:e>
                          </m:d>
                        </m:num>
                        <m:den>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7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700" i="1">
                              <a:latin typeface="Cambria Math" panose="02040503050406030204" pitchFamily="18" charset="0"/>
                              <a:ea typeface="Times New Roman" panose="02020603050405020304" pitchFamily="18" charset="0"/>
                              <a:cs typeface="Times New Roman" panose="02020603050405020304" pitchFamily="18" charset="0"/>
                            </a:rPr>
                            <m:t>𝜕</m:t>
                          </m:r>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00</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2</m:t>
                              </m:r>
                            </m:sup>
                          </m:sSubSup>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en-US" sz="1700" i="1">
                              <a:latin typeface="Cambria Math" panose="02040503050406030204" pitchFamily="18" charset="0"/>
                              <a:ea typeface="Times New Roman" panose="02020603050405020304" pitchFamily="18" charset="0"/>
                              <a:cs typeface="Times New Roman" panose="02020603050405020304" pitchFamily="18" charset="0"/>
                            </a:rPr>
                            <m:t>)</m:t>
                          </m:r>
                        </m:num>
                        <m:den>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00</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17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700" i="1">
                                  <a:latin typeface="Cambria Math" panose="02040503050406030204" pitchFamily="18" charset="0"/>
                                  <a:ea typeface="Calibri" panose="020F0502020204030204" pitchFamily="34" charset="0"/>
                                  <a:cs typeface="Times New Roman" panose="02020603050405020304" pitchFamily="18" charset="0"/>
                                </a:rPr>
                              </m:ctrlPr>
                            </m:sSubSupPr>
                            <m:e>
                              <m:r>
                                <a:rPr lang="ru-RU" sz="1700" i="1">
                                  <a:latin typeface="Cambria Math" panose="02040503050406030204" pitchFamily="18" charset="0"/>
                                  <a:ea typeface="Calibri" panose="020F0502020204030204" pitchFamily="34" charset="0"/>
                                  <a:cs typeface="Times New Roman" panose="02020603050405020304" pitchFamily="18" charset="0"/>
                                </a:rPr>
                                <m:t>𝑎</m:t>
                              </m:r>
                            </m:e>
                            <m:sub>
                              <m:r>
                                <a:rPr lang="ru-RU" sz="1700" i="1">
                                  <a:latin typeface="Cambria Math" panose="02040503050406030204" pitchFamily="18" charset="0"/>
                                  <a:ea typeface="Calibri" panose="020F0502020204030204" pitchFamily="34" charset="0"/>
                                  <a:cs typeface="Times New Roman" panose="02020603050405020304" pitchFamily="18" charset="0"/>
                                </a:rPr>
                                <m:t>0</m:t>
                              </m:r>
                            </m:sub>
                            <m:sup>
                              <m:r>
                                <a:rPr lang="ru-RU" sz="1700" i="1">
                                  <a:latin typeface="Cambria Math" panose="02040503050406030204" pitchFamily="18" charset="0"/>
                                  <a:ea typeface="Calibri" panose="020F0502020204030204" pitchFamily="34" charset="0"/>
                                  <a:cs typeface="Times New Roman" panose="02020603050405020304" pitchFamily="18" charset="0"/>
                                </a:rPr>
                                <m:t>1</m:t>
                              </m:r>
                            </m:sup>
                          </m:sSubSup>
                        </m:num>
                        <m:den>
                          <m:r>
                            <a:rPr lang="ru-RU" sz="17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700" i="1">
                                  <a:latin typeface="Cambria Math" panose="02040503050406030204" pitchFamily="18" charset="0"/>
                                  <a:ea typeface="Calibri" panose="020F0502020204030204" pitchFamily="34" charset="0"/>
                                  <a:cs typeface="Times New Roman" panose="02020603050405020304" pitchFamily="18" charset="0"/>
                                </a:rPr>
                              </m:ctrlPr>
                            </m:sSubSupPr>
                            <m:e>
                              <m:r>
                                <a:rPr lang="ru-RU" sz="1700" i="1">
                                  <a:latin typeface="Cambria Math" panose="02040503050406030204" pitchFamily="18" charset="0"/>
                                  <a:ea typeface="Calibri" panose="020F0502020204030204" pitchFamily="34" charset="0"/>
                                  <a:cs typeface="Times New Roman" panose="02020603050405020304" pitchFamily="18" charset="0"/>
                                </a:rPr>
                                <m:t>𝑧</m:t>
                              </m:r>
                            </m:e>
                            <m:sub>
                              <m:r>
                                <a:rPr lang="ru-RU" sz="1700" i="1">
                                  <a:latin typeface="Cambria Math" panose="02040503050406030204" pitchFamily="18" charset="0"/>
                                  <a:ea typeface="Calibri" panose="020F0502020204030204" pitchFamily="34" charset="0"/>
                                  <a:cs typeface="Times New Roman" panose="02020603050405020304" pitchFamily="18" charset="0"/>
                                </a:rPr>
                                <m:t>0</m:t>
                              </m:r>
                            </m:sub>
                            <m:sup>
                              <m:r>
                                <a:rPr lang="ru-RU" sz="1700" i="1">
                                  <a:latin typeface="Cambria Math" panose="02040503050406030204" pitchFamily="18" charset="0"/>
                                  <a:ea typeface="Calibri" panose="020F0502020204030204" pitchFamily="34" charset="0"/>
                                  <a:cs typeface="Times New Roman" panose="02020603050405020304" pitchFamily="18" charset="0"/>
                                </a:rPr>
                                <m:t>1</m:t>
                              </m:r>
                            </m:sup>
                          </m:sSubSup>
                        </m:den>
                      </m:f>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1</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1</m:t>
                              </m:r>
                            </m:sup>
                          </m:sSubSup>
                        </m:e>
                      </m:d>
                    </m:oMath>
                  </m:oMathPara>
                </a14:m>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17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700" i="1">
                                  <a:latin typeface="Cambria Math" panose="02040503050406030204" pitchFamily="18" charset="0"/>
                                  <a:ea typeface="Calibri" panose="020F0502020204030204" pitchFamily="34" charset="0"/>
                                  <a:cs typeface="Times New Roman" panose="02020603050405020304" pitchFamily="18" charset="0"/>
                                </a:rPr>
                              </m:ctrlPr>
                            </m:sSubSupPr>
                            <m:e>
                              <m:r>
                                <a:rPr lang="ru-RU" sz="1700" i="1">
                                  <a:latin typeface="Cambria Math" panose="02040503050406030204" pitchFamily="18" charset="0"/>
                                  <a:ea typeface="Calibri" panose="020F0502020204030204" pitchFamily="34" charset="0"/>
                                  <a:cs typeface="Times New Roman" panose="02020603050405020304" pitchFamily="18" charset="0"/>
                                </a:rPr>
                                <m:t>𝑧</m:t>
                              </m:r>
                            </m:e>
                            <m:sub>
                              <m:r>
                                <a:rPr lang="ru-RU" sz="1700" i="1">
                                  <a:latin typeface="Cambria Math" panose="02040503050406030204" pitchFamily="18" charset="0"/>
                                  <a:ea typeface="Calibri" panose="020F0502020204030204" pitchFamily="34" charset="0"/>
                                  <a:cs typeface="Times New Roman" panose="02020603050405020304" pitchFamily="18" charset="0"/>
                                </a:rPr>
                                <m:t>0</m:t>
                              </m:r>
                            </m:sub>
                            <m:sup>
                              <m:r>
                                <a:rPr lang="ru-RU" sz="1700" i="1">
                                  <a:latin typeface="Cambria Math" panose="02040503050406030204" pitchFamily="18" charset="0"/>
                                  <a:ea typeface="Calibri" panose="020F0502020204030204" pitchFamily="34" charset="0"/>
                                  <a:cs typeface="Times New Roman" panose="02020603050405020304" pitchFamily="18" charset="0"/>
                                </a:rPr>
                                <m:t>1</m:t>
                              </m:r>
                            </m:sup>
                          </m:sSubSup>
                        </m:num>
                        <m:den>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700" i="1">
                                  <a:latin typeface="Cambria Math" panose="02040503050406030204" pitchFamily="18" charset="0"/>
                                  <a:ea typeface="Times New Roman" panose="02020603050405020304" pitchFamily="18" charset="0"/>
                                  <a:cs typeface="Times New Roman" panose="02020603050405020304" pitchFamily="18" charset="0"/>
                                </a:rPr>
                                <m:t>00</m:t>
                              </m:r>
                            </m:sub>
                            <m:sup>
                              <m:r>
                                <a:rPr lang="ru-RU" sz="17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ru-RU" sz="17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700"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00</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1</m:t>
                                  </m:r>
                                </m:sup>
                              </m:sSubSup>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0</m:t>
                                  </m:r>
                                </m:sup>
                              </m:sSubSup>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01</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1</m:t>
                                  </m:r>
                                </m:sup>
                              </m:sSubSup>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1</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0</m:t>
                                  </m:r>
                                </m:sup>
                              </m:sSubSup>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2</m:t>
                                  </m:r>
                                </m:sup>
                              </m:sSubSup>
                            </m:e>
                          </m:d>
                        </m:num>
                        <m:den>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700" i="1">
                                  <a:latin typeface="Cambria Math" panose="02040503050406030204" pitchFamily="18" charset="0"/>
                                  <a:ea typeface="Times New Roman" panose="02020603050405020304" pitchFamily="18" charset="0"/>
                                  <a:cs typeface="Times New Roman" panose="02020603050405020304" pitchFamily="18" charset="0"/>
                                </a:rPr>
                                <m:t>00</m:t>
                              </m:r>
                            </m:sub>
                            <m:sup>
                              <m:r>
                                <a:rPr lang="ru-RU" sz="17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7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700"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00</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1</m:t>
                                  </m:r>
                                </m:sup>
                              </m:sSubSup>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0</m:t>
                                  </m:r>
                                </m:sup>
                              </m:sSubSup>
                            </m:e>
                          </m:d>
                        </m:num>
                        <m:den>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700" i="1">
                                  <a:latin typeface="Cambria Math" panose="02040503050406030204" pitchFamily="18" charset="0"/>
                                  <a:ea typeface="Times New Roman" panose="02020603050405020304" pitchFamily="18" charset="0"/>
                                  <a:cs typeface="Times New Roman" panose="02020603050405020304" pitchFamily="18" charset="0"/>
                                </a:rPr>
                                <m:t>00</m:t>
                              </m:r>
                            </m:sub>
                            <m:sup>
                              <m:r>
                                <a:rPr lang="ru-RU" sz="17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7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7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7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7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700" i="1">
                              <a:latin typeface="Cambria Math" panose="02040503050406030204" pitchFamily="18" charset="0"/>
                              <a:ea typeface="Times New Roman" panose="02020603050405020304" pitchFamily="18" charset="0"/>
                              <a:cs typeface="Times New Roman" panose="02020603050405020304" pitchFamily="18" charset="0"/>
                            </a:rPr>
                            <m:t>0</m:t>
                          </m:r>
                        </m:sup>
                      </m:sSubSup>
                    </m:oMath>
                  </m:oMathPara>
                </a14:m>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52899" y="30414"/>
                <a:ext cx="9000417" cy="4945521"/>
              </a:xfrm>
              <a:prstGeom prst="rect">
                <a:avLst/>
              </a:prstGeom>
              <a:blipFill>
                <a:blip r:embed="rId3"/>
                <a:stretch>
                  <a:fillRect l="-474" t="-370"/>
                </a:stretch>
              </a:blipFill>
            </p:spPr>
            <p:txBody>
              <a:bodyPr/>
              <a:lstStyle/>
              <a:p>
                <a:r>
                  <a:rPr lang="en-US">
                    <a:noFill/>
                  </a:rPr>
                  <a:t> </a:t>
                </a:r>
              </a:p>
            </p:txBody>
          </p:sp>
        </mc:Fallback>
      </mc:AlternateContent>
    </p:spTree>
    <p:extLst>
      <p:ext uri="{BB962C8B-B14F-4D97-AF65-F5344CB8AC3E}">
        <p14:creationId xmlns:p14="http://schemas.microsoft.com/office/powerpoint/2010/main" val="19657939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1"/>
              <p:cNvSpPr/>
              <p:nvPr/>
            </p:nvSpPr>
            <p:spPr>
              <a:xfrm>
                <a:off x="98242" y="0"/>
                <a:ext cx="9045758" cy="4944430"/>
              </a:xfrm>
              <a:prstGeom prst="rect">
                <a:avLst/>
              </a:prstGeom>
            </p:spPr>
            <p:txBody>
              <a:bodyPr wrap="square">
                <a:spAutoFit/>
              </a:bodyPr>
              <a:lstStyle/>
              <a:p>
                <a:pPr>
                  <a:lnSpc>
                    <a:spcPct val="107000"/>
                  </a:lnSpc>
                  <a:spcAft>
                    <a:spcPts val="800"/>
                  </a:spcAft>
                </a:pPr>
                <a:r>
                  <a:rPr lang="ru-RU" sz="1600" dirty="0" smtClean="0">
                    <a:latin typeface="Times New Roman" panose="02020603050405020304" pitchFamily="18" charset="0"/>
                    <a:ea typeface="Times New Roman" panose="02020603050405020304" pitchFamily="18" charset="0"/>
                    <a:cs typeface="Times New Roman" panose="02020603050405020304" pitchFamily="18" charset="0"/>
                  </a:rPr>
                  <a:t>Аналогично:</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14:m>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latin typeface="Cambria Math" panose="02040503050406030204" pitchFamily="18" charset="0"/>
                            <a:ea typeface="Times New Roman" panose="02020603050405020304" pitchFamily="18" charset="0"/>
                            <a:cs typeface="Times New Roman" panose="02020603050405020304" pitchFamily="18" charset="0"/>
                          </a:rPr>
                          <m:t>𝜕</m:t>
                        </m:r>
                        <m:r>
                          <a:rPr lang="en-US" sz="16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1</m:t>
                            </m:r>
                          </m:sub>
                        </m:sSub>
                      </m:den>
                    </m:f>
                    <m:r>
                      <a:rPr lang="ru-RU" sz="1600" i="1">
                        <a:latin typeface="Cambria Math" panose="02040503050406030204" pitchFamily="18" charset="0"/>
                        <a:ea typeface="Times New Roman" panose="02020603050405020304" pitchFamily="18" charset="0"/>
                        <a:cs typeface="Times New Roman" panose="02020603050405020304" pitchFamily="18" charset="0"/>
                      </a:rPr>
                      <m:t>=</m:t>
                    </m:r>
                  </m:oMath>
                </a14:m>
                <a:r>
                  <a:rPr lang="ru-RU" sz="1600" dirty="0">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1</m:t>
                        </m:r>
                      </m:sub>
                    </m:sSub>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𝑌</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1</m:t>
                        </m:r>
                      </m:sub>
                    </m:sSub>
                    <m:r>
                      <a:rPr lang="ru-RU" sz="1600" i="1">
                        <a:latin typeface="Cambria Math" panose="02040503050406030204" pitchFamily="18" charset="0"/>
                        <a:ea typeface="Times New Roman" panose="02020603050405020304" pitchFamily="18" charset="0"/>
                        <a:cs typeface="Times New Roman" panose="02020603050405020304" pitchFamily="18" charset="0"/>
                      </a:rPr>
                      <m:t>)</m:t>
                    </m:r>
                  </m:oMath>
                </a14:m>
                <a:r>
                  <a:rPr lang="tg-Cyrl-TJ"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1</m:t>
                            </m:r>
                          </m:sub>
                        </m:sSub>
                      </m:num>
                      <m:den>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2</m:t>
                        </m:r>
                      </m:sub>
                      <m:sup>
                        <m:r>
                          <a:rPr lang="en-US" sz="16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1</m:t>
                            </m:r>
                          </m:sub>
                          <m:sup>
                            <m:r>
                              <a:rPr lang="en-US" sz="1600" i="1">
                                <a:latin typeface="Cambria Math" panose="02040503050406030204" pitchFamily="18" charset="0"/>
                                <a:ea typeface="Times New Roman" panose="02020603050405020304" pitchFamily="18" charset="0"/>
                                <a:cs typeface="Times New Roman" panose="02020603050405020304" pitchFamily="18" charset="0"/>
                              </a:rPr>
                              <m:t>2</m:t>
                            </m:r>
                          </m:sup>
                        </m:sSubSup>
                      </m:e>
                    </m:d>
                  </m:oMath>
                </a14:m>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1</m:t>
                              </m:r>
                            </m:sub>
                            <m:sup>
                              <m:r>
                                <a:rPr lang="en-US" sz="1600" i="1">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6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6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10</m:t>
                                  </m:r>
                                </m:sub>
                                <m:sup>
                                  <m:r>
                                    <a:rPr lang="en-US" sz="16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6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11</m:t>
                                  </m:r>
                                </m:sub>
                                <m:sup>
                                  <m:r>
                                    <a:rPr lang="en-US" sz="16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1</m:t>
                                  </m:r>
                                </m:sub>
                                <m:sup>
                                  <m:r>
                                    <a:rPr lang="en-US" sz="16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12</m:t>
                                  </m:r>
                                </m:sub>
                                <m:sup>
                                  <m:r>
                                    <a:rPr lang="en-US" sz="16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2</m:t>
                                  </m:r>
                                </m:sub>
                                <m:sup>
                                  <m:r>
                                    <a:rPr lang="en-US" sz="16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1</m:t>
                                  </m:r>
                                </m:sub>
                                <m:sup>
                                  <m:r>
                                    <a:rPr lang="en-US" sz="1600" i="1">
                                      <a:latin typeface="Cambria Math" panose="02040503050406030204" pitchFamily="18" charset="0"/>
                                      <a:ea typeface="Times New Roman" panose="02020603050405020304" pitchFamily="18" charset="0"/>
                                      <a:cs typeface="Times New Roman" panose="02020603050405020304" pitchFamily="18" charset="0"/>
                                    </a:rPr>
                                    <m:t>2</m:t>
                                  </m:r>
                                </m:sup>
                              </m:sSubSup>
                            </m:e>
                          </m:d>
                        </m:num>
                        <m:den>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6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6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10</m:t>
                                  </m:r>
                                </m:sub>
                                <m:sup>
                                  <m:r>
                                    <a:rPr lang="en-US" sz="16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2</m:t>
                                  </m:r>
                                </m:sub>
                                <m:sup>
                                  <m:r>
                                    <a:rPr lang="en-US" sz="1600" i="1">
                                      <a:latin typeface="Cambria Math" panose="02040503050406030204" pitchFamily="18" charset="0"/>
                                      <a:ea typeface="Times New Roman" panose="02020603050405020304" pitchFamily="18" charset="0"/>
                                      <a:cs typeface="Times New Roman" panose="02020603050405020304" pitchFamily="18" charset="0"/>
                                    </a:rPr>
                                    <m:t>1</m:t>
                                  </m:r>
                                </m:sup>
                              </m:sSubSup>
                            </m:e>
                          </m:d>
                        </m:num>
                        <m:den>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6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10</m:t>
                          </m:r>
                        </m:sub>
                        <m:sup>
                          <m:r>
                            <a:rPr lang="en-US" sz="1600" i="1">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14:m>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16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bSupPr>
                          <m:e>
                            <m:r>
                              <a:rPr lang="ru-RU" sz="1600" i="1">
                                <a:latin typeface="Cambria Math" panose="02040503050406030204" pitchFamily="18" charset="0"/>
                                <a:ea typeface="Calibri" panose="020F0502020204030204" pitchFamily="34" charset="0"/>
                                <a:cs typeface="Times New Roman" panose="02020603050405020304" pitchFamily="18" charset="0"/>
                              </a:rPr>
                              <m:t>𝑎</m:t>
                            </m:r>
                          </m:e>
                          <m:sub>
                            <m:r>
                              <a:rPr lang="ru-RU" sz="1600" i="1">
                                <a:latin typeface="Cambria Math" panose="02040503050406030204" pitchFamily="18" charset="0"/>
                                <a:ea typeface="Calibri" panose="020F0502020204030204" pitchFamily="34" charset="0"/>
                                <a:cs typeface="Times New Roman" panose="02020603050405020304" pitchFamily="18" charset="0"/>
                              </a:rPr>
                              <m:t>0</m:t>
                            </m:r>
                          </m:sub>
                          <m:sup>
                            <m:r>
                              <a:rPr lang="ru-RU" sz="1600" i="1">
                                <a:latin typeface="Cambria Math" panose="02040503050406030204" pitchFamily="18" charset="0"/>
                                <a:ea typeface="Calibri" panose="020F0502020204030204" pitchFamily="34" charset="0"/>
                                <a:cs typeface="Times New Roman" panose="02020603050405020304" pitchFamily="18" charset="0"/>
                              </a:rPr>
                              <m:t>1</m:t>
                            </m:r>
                          </m:sup>
                        </m:sSubSup>
                      </m:num>
                      <m:den>
                        <m:r>
                          <a:rPr lang="ru-RU" sz="16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bSupPr>
                          <m:e>
                            <m:r>
                              <a:rPr lang="ru-RU" sz="1600" i="1">
                                <a:latin typeface="Cambria Math" panose="02040503050406030204" pitchFamily="18" charset="0"/>
                                <a:ea typeface="Calibri" panose="020F0502020204030204" pitchFamily="34" charset="0"/>
                                <a:cs typeface="Times New Roman" panose="02020603050405020304" pitchFamily="18" charset="0"/>
                              </a:rPr>
                              <m:t>𝑧</m:t>
                            </m:r>
                          </m:e>
                          <m:sub>
                            <m:r>
                              <a:rPr lang="ru-RU" sz="1600" i="1">
                                <a:latin typeface="Cambria Math" panose="02040503050406030204" pitchFamily="18" charset="0"/>
                                <a:ea typeface="Calibri" panose="020F0502020204030204" pitchFamily="34" charset="0"/>
                                <a:cs typeface="Times New Roman" panose="02020603050405020304" pitchFamily="18" charset="0"/>
                              </a:rPr>
                              <m:t>0</m:t>
                            </m:r>
                          </m:sub>
                          <m:sup>
                            <m:r>
                              <a:rPr lang="ru-RU" sz="1600" i="1">
                                <a:latin typeface="Cambria Math" panose="02040503050406030204" pitchFamily="18" charset="0"/>
                                <a:ea typeface="Calibri" panose="020F0502020204030204" pitchFamily="34" charset="0"/>
                                <a:cs typeface="Times New Roman" panose="02020603050405020304" pitchFamily="18" charset="0"/>
                              </a:rPr>
                              <m:t>1</m:t>
                            </m:r>
                          </m:sup>
                        </m:sSubSup>
                      </m:den>
                    </m:f>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1</m:t>
                        </m:r>
                      </m:sub>
                      <m:sup>
                        <m:r>
                          <a:rPr lang="en-US" sz="16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600" i="1">
                                <a:latin typeface="Cambria Math" panose="02040503050406030204" pitchFamily="18" charset="0"/>
                                <a:ea typeface="Times New Roman" panose="02020603050405020304" pitchFamily="18" charset="0"/>
                                <a:cs typeface="Times New Roman" panose="02020603050405020304" pitchFamily="18" charset="0"/>
                              </a:rPr>
                              <m:t>1</m:t>
                            </m:r>
                          </m:sup>
                        </m:sSubSup>
                      </m:e>
                    </m:d>
                  </m:oMath>
                </a14:m>
                <a:r>
                  <a:rPr lang="tg-Cyrl-TJ"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f>
                      <m:fPr>
                        <m:ctrlPr>
                          <a:rPr lang="en-US" sz="1600"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ru-RU" sz="16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bSupPr>
                          <m:e>
                            <m:r>
                              <a:rPr lang="ru-RU" sz="1600" i="1">
                                <a:latin typeface="Cambria Math" panose="02040503050406030204" pitchFamily="18" charset="0"/>
                                <a:ea typeface="Calibri" panose="020F0502020204030204" pitchFamily="34" charset="0"/>
                                <a:cs typeface="Times New Roman" panose="02020603050405020304" pitchFamily="18" charset="0"/>
                              </a:rPr>
                              <m:t>𝑧</m:t>
                            </m:r>
                          </m:e>
                          <m:sub>
                            <m:r>
                              <a:rPr lang="ru-RU" sz="1600" i="1">
                                <a:latin typeface="Cambria Math" panose="02040503050406030204" pitchFamily="18" charset="0"/>
                                <a:ea typeface="Calibri" panose="020F0502020204030204" pitchFamily="34" charset="0"/>
                                <a:cs typeface="Times New Roman" panose="02020603050405020304" pitchFamily="18" charset="0"/>
                              </a:rPr>
                              <m:t>0</m:t>
                            </m:r>
                          </m:sub>
                          <m:sup>
                            <m:r>
                              <a:rPr lang="ru-RU" sz="1600" i="1">
                                <a:latin typeface="Cambria Math" panose="02040503050406030204" pitchFamily="18" charset="0"/>
                                <a:ea typeface="Calibri" panose="020F0502020204030204" pitchFamily="34" charset="0"/>
                                <a:cs typeface="Times New Roman" panose="02020603050405020304" pitchFamily="18" charset="0"/>
                              </a:rPr>
                              <m:t>1</m:t>
                            </m:r>
                          </m:sup>
                        </m:sSubSup>
                      </m:num>
                      <m:den>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1600" i="1">
                            <a:latin typeface="Cambria Math" panose="02040503050406030204" pitchFamily="18" charset="0"/>
                            <a:ea typeface="Times New Roman" panose="02020603050405020304" pitchFamily="18" charset="0"/>
                            <a:cs typeface="Times New Roman" panose="02020603050405020304" pitchFamily="18" charset="0"/>
                          </a:rPr>
                          <m:t>0</m:t>
                        </m:r>
                      </m:sup>
                    </m:sSubSup>
                  </m:oMath>
                </a14:m>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a:spcAft>
                    <a:spcPts val="800"/>
                  </a:spcAft>
                </a:pPr>
                <a:r>
                  <a:rPr lang="ru-RU" sz="1600" dirty="0">
                    <a:latin typeface="Times New Roman" panose="02020603050405020304" pitchFamily="18" charset="0"/>
                    <a:ea typeface="Times New Roman" panose="02020603050405020304" pitchFamily="18" charset="0"/>
                    <a:cs typeface="Times New Roman" panose="02020603050405020304" pitchFamily="18" charset="0"/>
                  </a:rPr>
                  <a:t>Таким образом, подставляя найденные значения, группируя и вводя обозначения, получим:</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14:m>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latin typeface="Cambria Math" panose="02040503050406030204" pitchFamily="18" charset="0"/>
                            <a:ea typeface="Times New Roman" panose="02020603050405020304" pitchFamily="18" charset="0"/>
                            <a:cs typeface="Times New Roman" panose="02020603050405020304" pitchFamily="18" charset="0"/>
                          </a:rPr>
                          <m:t>𝜕</m:t>
                        </m:r>
                        <m:r>
                          <a:rPr lang="en-US" sz="16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ru-RU" sz="16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1600" i="1">
                            <a:latin typeface="Cambria Math" panose="02040503050406030204" pitchFamily="18" charset="0"/>
                            <a:ea typeface="Calibri" panose="020F0502020204030204" pitchFamily="34" charset="0"/>
                            <a:cs typeface="Times New Roman" panose="02020603050405020304" pitchFamily="18" charset="0"/>
                          </a:rPr>
                          <m:t>𝜕</m:t>
                        </m:r>
                        <m:r>
                          <a:rPr lang="ru-RU" sz="1600" i="1">
                            <a:latin typeface="Cambria Math" panose="02040503050406030204" pitchFamily="18" charset="0"/>
                            <a:ea typeface="Calibri" panose="020F0502020204030204" pitchFamily="34" charset="0"/>
                            <a:cs typeface="Times New Roman" panose="02020603050405020304" pitchFamily="18" charset="0"/>
                          </a:rPr>
                          <m:t>𝐶</m:t>
                        </m:r>
                      </m:num>
                      <m:den>
                        <m:r>
                          <a:rPr lang="ru-RU" sz="16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ru-RU" sz="1600" i="1">
                                <a:latin typeface="Cambria Math" panose="02040503050406030204" pitchFamily="18" charset="0"/>
                                <a:ea typeface="Calibri" panose="020F0502020204030204" pitchFamily="34" charset="0"/>
                                <a:cs typeface="Times New Roman" panose="02020603050405020304" pitchFamily="18" charset="0"/>
                              </a:rPr>
                              <m:t>𝑂</m:t>
                            </m:r>
                          </m:e>
                          <m:sub>
                            <m:r>
                              <a:rPr lang="ru-RU" sz="1600" i="1">
                                <a:latin typeface="Cambria Math" panose="02040503050406030204" pitchFamily="18" charset="0"/>
                                <a:ea typeface="Calibri" panose="020F0502020204030204" pitchFamily="34" charset="0"/>
                                <a:cs typeface="Times New Roman" panose="02020603050405020304" pitchFamily="18" charset="0"/>
                              </a:rPr>
                              <m:t>0</m:t>
                            </m:r>
                          </m:sub>
                        </m:sSub>
                      </m:den>
                    </m:f>
                    <m:r>
                      <a:rPr lang="ru-RU" sz="16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16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ru-RU" sz="1600" i="1">
                                <a:latin typeface="Cambria Math" panose="02040503050406030204" pitchFamily="18" charset="0"/>
                                <a:ea typeface="Calibri" panose="020F0502020204030204" pitchFamily="34" charset="0"/>
                                <a:cs typeface="Times New Roman" panose="02020603050405020304" pitchFamily="18" charset="0"/>
                              </a:rPr>
                              <m:t>𝑂</m:t>
                            </m:r>
                          </m:e>
                          <m:sub>
                            <m:r>
                              <a:rPr lang="ru-RU" sz="1600" i="1">
                                <a:latin typeface="Cambria Math" panose="02040503050406030204" pitchFamily="18" charset="0"/>
                                <a:ea typeface="Calibri" panose="020F0502020204030204" pitchFamily="34" charset="0"/>
                                <a:cs typeface="Times New Roman" panose="02020603050405020304" pitchFamily="18" charset="0"/>
                              </a:rPr>
                              <m:t>0</m:t>
                            </m:r>
                          </m:sub>
                        </m:sSub>
                      </m:num>
                      <m:den>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600" i="1">
                                <a:latin typeface="Cambria Math" panose="02040503050406030204" pitchFamily="18" charset="0"/>
                                <a:ea typeface="Times New Roman" panose="02020603050405020304" pitchFamily="18" charset="0"/>
                                <a:cs typeface="Times New Roman" panose="02020603050405020304" pitchFamily="18" charset="0"/>
                              </a:rPr>
                              <m:t>𝜕</m:t>
                            </m:r>
                            <m:r>
                              <a:rPr lang="ru-RU" sz="16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ru-RU" sz="16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600" i="1">
                                <a:latin typeface="Cambria Math" panose="02040503050406030204" pitchFamily="18" charset="0"/>
                                <a:ea typeface="Times New Roman" panose="02020603050405020304" pitchFamily="18" charset="0"/>
                                <a:cs typeface="Times New Roman" panose="02020603050405020304" pitchFamily="18" charset="0"/>
                              </a:rPr>
                              <m:t>𝜕</m:t>
                            </m:r>
                            <m:r>
                              <a:rPr lang="ru-RU" sz="16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lang="ru-RU" sz="16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bSupPr>
                          <m:e>
                            <m:r>
                              <a:rPr lang="ru-RU" sz="1600" i="1">
                                <a:latin typeface="Cambria Math" panose="02040503050406030204" pitchFamily="18" charset="0"/>
                                <a:ea typeface="Calibri" panose="020F0502020204030204" pitchFamily="34" charset="0"/>
                                <a:cs typeface="Times New Roman" panose="02020603050405020304" pitchFamily="18" charset="0"/>
                              </a:rPr>
                              <m:t>𝑎</m:t>
                            </m:r>
                          </m:e>
                          <m:sub>
                            <m:r>
                              <a:rPr lang="ru-RU" sz="1600" i="1">
                                <a:latin typeface="Cambria Math" panose="02040503050406030204" pitchFamily="18" charset="0"/>
                                <a:ea typeface="Calibri" panose="020F0502020204030204" pitchFamily="34" charset="0"/>
                                <a:cs typeface="Times New Roman" panose="02020603050405020304" pitchFamily="18" charset="0"/>
                              </a:rPr>
                              <m:t>0</m:t>
                            </m:r>
                          </m:sub>
                          <m:sup>
                            <m:r>
                              <a:rPr lang="ru-RU" sz="1600" i="1">
                                <a:latin typeface="Cambria Math" panose="02040503050406030204" pitchFamily="18" charset="0"/>
                                <a:ea typeface="Calibri" panose="020F0502020204030204" pitchFamily="34" charset="0"/>
                                <a:cs typeface="Times New Roman" panose="02020603050405020304" pitchFamily="18" charset="0"/>
                              </a:rPr>
                              <m:t>1</m:t>
                            </m:r>
                          </m:sup>
                        </m:sSubSup>
                      </m:den>
                    </m:f>
                    <m:r>
                      <a:rPr lang="ru-RU" sz="16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16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bSupPr>
                          <m:e>
                            <m:r>
                              <a:rPr lang="ru-RU" sz="1600" i="1">
                                <a:latin typeface="Cambria Math" panose="02040503050406030204" pitchFamily="18" charset="0"/>
                                <a:ea typeface="Calibri" panose="020F0502020204030204" pitchFamily="34" charset="0"/>
                                <a:cs typeface="Times New Roman" panose="02020603050405020304" pitchFamily="18" charset="0"/>
                              </a:rPr>
                              <m:t>𝑎</m:t>
                            </m:r>
                          </m:e>
                          <m:sub>
                            <m:r>
                              <a:rPr lang="ru-RU" sz="1600" i="1">
                                <a:latin typeface="Cambria Math" panose="02040503050406030204" pitchFamily="18" charset="0"/>
                                <a:ea typeface="Calibri" panose="020F0502020204030204" pitchFamily="34" charset="0"/>
                                <a:cs typeface="Times New Roman" panose="02020603050405020304" pitchFamily="18" charset="0"/>
                              </a:rPr>
                              <m:t>0</m:t>
                            </m:r>
                          </m:sub>
                          <m:sup>
                            <m:r>
                              <a:rPr lang="ru-RU" sz="1600" i="1">
                                <a:latin typeface="Cambria Math" panose="02040503050406030204" pitchFamily="18" charset="0"/>
                                <a:ea typeface="Calibri" panose="020F0502020204030204" pitchFamily="34" charset="0"/>
                                <a:cs typeface="Times New Roman" panose="02020603050405020304" pitchFamily="18" charset="0"/>
                              </a:rPr>
                              <m:t>1</m:t>
                            </m:r>
                          </m:sup>
                        </m:sSubSup>
                      </m:num>
                      <m:den>
                        <m:r>
                          <a:rPr lang="ru-RU" sz="16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bSupPr>
                          <m:e>
                            <m:r>
                              <a:rPr lang="ru-RU" sz="1600" i="1">
                                <a:latin typeface="Cambria Math" panose="02040503050406030204" pitchFamily="18" charset="0"/>
                                <a:ea typeface="Calibri" panose="020F0502020204030204" pitchFamily="34" charset="0"/>
                                <a:cs typeface="Times New Roman" panose="02020603050405020304" pitchFamily="18" charset="0"/>
                              </a:rPr>
                              <m:t>𝑧</m:t>
                            </m:r>
                          </m:e>
                          <m:sub>
                            <m:r>
                              <a:rPr lang="ru-RU" sz="1600" i="1">
                                <a:latin typeface="Cambria Math" panose="02040503050406030204" pitchFamily="18" charset="0"/>
                                <a:ea typeface="Calibri" panose="020F0502020204030204" pitchFamily="34" charset="0"/>
                                <a:cs typeface="Times New Roman" panose="02020603050405020304" pitchFamily="18" charset="0"/>
                              </a:rPr>
                              <m:t>0</m:t>
                            </m:r>
                          </m:sub>
                          <m:sup>
                            <m:r>
                              <a:rPr lang="ru-RU" sz="1600" i="1">
                                <a:latin typeface="Cambria Math" panose="02040503050406030204" pitchFamily="18" charset="0"/>
                                <a:ea typeface="Calibri" panose="020F0502020204030204" pitchFamily="34" charset="0"/>
                                <a:cs typeface="Times New Roman" panose="02020603050405020304" pitchFamily="18" charset="0"/>
                              </a:rPr>
                              <m:t>1</m:t>
                            </m:r>
                          </m:sup>
                        </m:sSubSup>
                      </m:den>
                    </m:f>
                    <m:r>
                      <a:rPr lang="ru-RU" sz="16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16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bSupPr>
                          <m:e>
                            <m:r>
                              <a:rPr lang="ru-RU" sz="1600" i="1">
                                <a:latin typeface="Cambria Math" panose="02040503050406030204" pitchFamily="18" charset="0"/>
                                <a:ea typeface="Calibri" panose="020F0502020204030204" pitchFamily="34" charset="0"/>
                                <a:cs typeface="Times New Roman" panose="02020603050405020304" pitchFamily="18" charset="0"/>
                              </a:rPr>
                              <m:t>𝑧</m:t>
                            </m:r>
                          </m:e>
                          <m:sub>
                            <m:r>
                              <a:rPr lang="ru-RU" sz="1600" i="1">
                                <a:latin typeface="Cambria Math" panose="02040503050406030204" pitchFamily="18" charset="0"/>
                                <a:ea typeface="Calibri" panose="020F0502020204030204" pitchFamily="34" charset="0"/>
                                <a:cs typeface="Times New Roman" panose="02020603050405020304" pitchFamily="18" charset="0"/>
                              </a:rPr>
                              <m:t>0</m:t>
                            </m:r>
                          </m:sub>
                          <m:sup>
                            <m:r>
                              <a:rPr lang="ru-RU" sz="1600" i="1">
                                <a:latin typeface="Cambria Math" panose="02040503050406030204" pitchFamily="18" charset="0"/>
                                <a:ea typeface="Calibri" panose="020F0502020204030204" pitchFamily="34" charset="0"/>
                                <a:cs typeface="Times New Roman" panose="02020603050405020304" pitchFamily="18" charset="0"/>
                              </a:rPr>
                              <m:t>1</m:t>
                            </m:r>
                          </m:sup>
                        </m:sSubSup>
                      </m:num>
                      <m:den>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ru-RU" sz="16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latin typeface="Cambria Math" panose="02040503050406030204" pitchFamily="18" charset="0"/>
                            <a:ea typeface="Times New Roman" panose="02020603050405020304" pitchFamily="18" charset="0"/>
                            <a:cs typeface="Times New Roman" panose="02020603050405020304" pitchFamily="18" charset="0"/>
                          </a:rPr>
                          <m:t>𝜕</m:t>
                        </m:r>
                        <m:r>
                          <a:rPr lang="en-US" sz="1600" i="1">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1</m:t>
                            </m:r>
                          </m:sub>
                        </m:sSub>
                      </m:den>
                    </m:f>
                    <m:r>
                      <a:rPr lang="ru-RU" sz="16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1</m:t>
                            </m:r>
                          </m:sub>
                        </m:sSub>
                      </m:num>
                      <m:den>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ru-RU" sz="16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ru-RU" sz="16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16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bSupPr>
                          <m:e>
                            <m:r>
                              <a:rPr lang="ru-RU" sz="1600" i="1">
                                <a:latin typeface="Cambria Math" panose="02040503050406030204" pitchFamily="18" charset="0"/>
                                <a:ea typeface="Calibri" panose="020F0502020204030204" pitchFamily="34" charset="0"/>
                                <a:cs typeface="Times New Roman" panose="02020603050405020304" pitchFamily="18" charset="0"/>
                              </a:rPr>
                              <m:t>𝑎</m:t>
                            </m:r>
                          </m:e>
                          <m:sub>
                            <m:r>
                              <a:rPr lang="ru-RU" sz="1600" i="1">
                                <a:latin typeface="Cambria Math" panose="02040503050406030204" pitchFamily="18" charset="0"/>
                                <a:ea typeface="Calibri" panose="020F0502020204030204" pitchFamily="34" charset="0"/>
                                <a:cs typeface="Times New Roman" panose="02020603050405020304" pitchFamily="18" charset="0"/>
                              </a:rPr>
                              <m:t>0</m:t>
                            </m:r>
                          </m:sub>
                          <m:sup>
                            <m:r>
                              <a:rPr lang="ru-RU" sz="1600" i="1">
                                <a:latin typeface="Cambria Math" panose="02040503050406030204" pitchFamily="18" charset="0"/>
                                <a:ea typeface="Calibri" panose="020F0502020204030204" pitchFamily="34" charset="0"/>
                                <a:cs typeface="Times New Roman" panose="02020603050405020304" pitchFamily="18" charset="0"/>
                              </a:rPr>
                              <m:t>1</m:t>
                            </m:r>
                          </m:sup>
                        </m:sSubSup>
                      </m:num>
                      <m:den>
                        <m:r>
                          <a:rPr lang="ru-RU" sz="16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bSupPr>
                          <m:e>
                            <m:r>
                              <a:rPr lang="ru-RU" sz="1600" i="1">
                                <a:latin typeface="Cambria Math" panose="02040503050406030204" pitchFamily="18" charset="0"/>
                                <a:ea typeface="Calibri" panose="020F0502020204030204" pitchFamily="34" charset="0"/>
                                <a:cs typeface="Times New Roman" panose="02020603050405020304" pitchFamily="18" charset="0"/>
                              </a:rPr>
                              <m:t>𝑧</m:t>
                            </m:r>
                          </m:e>
                          <m:sub>
                            <m:r>
                              <a:rPr lang="ru-RU" sz="1600" i="1">
                                <a:latin typeface="Cambria Math" panose="02040503050406030204" pitchFamily="18" charset="0"/>
                                <a:ea typeface="Calibri" panose="020F0502020204030204" pitchFamily="34" charset="0"/>
                                <a:cs typeface="Times New Roman" panose="02020603050405020304" pitchFamily="18" charset="0"/>
                              </a:rPr>
                              <m:t>0</m:t>
                            </m:r>
                          </m:sub>
                          <m:sup>
                            <m:r>
                              <a:rPr lang="ru-RU" sz="1600" i="1">
                                <a:latin typeface="Cambria Math" panose="02040503050406030204" pitchFamily="18" charset="0"/>
                                <a:ea typeface="Calibri" panose="020F0502020204030204" pitchFamily="34" charset="0"/>
                                <a:cs typeface="Times New Roman" panose="02020603050405020304" pitchFamily="18" charset="0"/>
                              </a:rPr>
                              <m:t>1</m:t>
                            </m:r>
                          </m:sup>
                        </m:sSubSup>
                      </m:den>
                    </m:f>
                    <m:r>
                      <a:rPr lang="ru-RU" sz="16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1600"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bSupPr>
                          <m:e>
                            <m:r>
                              <a:rPr lang="ru-RU" sz="1600" i="1">
                                <a:latin typeface="Cambria Math" panose="02040503050406030204" pitchFamily="18" charset="0"/>
                                <a:ea typeface="Calibri" panose="020F0502020204030204" pitchFamily="34" charset="0"/>
                                <a:cs typeface="Times New Roman" panose="02020603050405020304" pitchFamily="18" charset="0"/>
                              </a:rPr>
                              <m:t>𝑧</m:t>
                            </m:r>
                          </m:e>
                          <m:sub>
                            <m:r>
                              <a:rPr lang="ru-RU" sz="1600" i="1">
                                <a:latin typeface="Cambria Math" panose="02040503050406030204" pitchFamily="18" charset="0"/>
                                <a:ea typeface="Calibri" panose="020F0502020204030204" pitchFamily="34" charset="0"/>
                                <a:cs typeface="Times New Roman" panose="02020603050405020304" pitchFamily="18" charset="0"/>
                              </a:rPr>
                              <m:t>0</m:t>
                            </m:r>
                          </m:sub>
                          <m:sup>
                            <m:r>
                              <a:rPr lang="ru-RU" sz="1600" i="1">
                                <a:latin typeface="Cambria Math" panose="02040503050406030204" pitchFamily="18" charset="0"/>
                                <a:ea typeface="Calibri" panose="020F0502020204030204" pitchFamily="34" charset="0"/>
                                <a:cs typeface="Times New Roman" panose="02020603050405020304" pitchFamily="18" charset="0"/>
                              </a:rPr>
                              <m:t>1</m:t>
                            </m:r>
                          </m:sup>
                        </m:sSubSup>
                      </m:num>
                      <m:den>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1</m:t>
                            </m:r>
                          </m:sup>
                        </m:sSubSup>
                      </m:den>
                    </m:f>
                  </m:oMath>
                </a14:m>
                <a:r>
                  <a:rPr lang="ru-RU" sz="1600" dirty="0" smtClean="0">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50000"/>
                  </a:lnSpc>
                  <a:spcAft>
                    <a:spcPts val="800"/>
                  </a:spcAft>
                </a:pP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a:t>
                </a:r>
                <a:r>
                  <a:rPr lang="ru-RU" sz="1600" dirty="0" smtClean="0">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m:t>
                        </m:r>
                      </m:sub>
                    </m:sSub>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𝑌</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m:t>
                        </m:r>
                      </m:sub>
                    </m:sSub>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2</m:t>
                            </m:r>
                          </m:sup>
                        </m:sSubSup>
                      </m:e>
                    </m:d>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1</m:t>
                            </m:r>
                          </m:sup>
                        </m:sSubSup>
                      </m:e>
                    </m:d>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0</m:t>
                        </m:r>
                      </m:sup>
                    </m:sSubSup>
                  </m:oMath>
                </a14:m>
                <a:r>
                  <a:rPr lang="ru-RU" sz="1600" dirty="0">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1</m:t>
                        </m:r>
                      </m:sub>
                    </m:sSub>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𝑌</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1</m:t>
                        </m:r>
                      </m:sub>
                    </m:sSub>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2</m:t>
                            </m:r>
                          </m:sup>
                        </m:sSubSup>
                      </m:e>
                    </m:d>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10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1</m:t>
                            </m:r>
                          </m:sup>
                        </m:sSubSup>
                      </m:e>
                    </m:d>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0</m:t>
                        </m:r>
                      </m:sup>
                    </m:sSubSup>
                  </m:oMath>
                </a14:m>
                <a:r>
                  <a:rPr lang="ru-RU" sz="16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200000"/>
                  </a:lnSpc>
                  <a:spcAft>
                    <a:spcPts val="800"/>
                  </a:spcAft>
                </a:pPr>
                <a14:m>
                  <m:oMathPara xmlns:m="http://schemas.openxmlformats.org/officeDocument/2006/math">
                    <m:oMathParaPr>
                      <m:jc m:val="left"/>
                    </m:oMathParaPr>
                    <m:oMath xmlns:m="http://schemas.openxmlformats.org/officeDocument/2006/math">
                      <m:d>
                        <m:dPr>
                          <m:begChr m:val="["/>
                          <m:endChr m:val="]"/>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dPr>
                        <m:e>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m:t>
                              </m:r>
                            </m:sub>
                          </m:sSub>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𝑌</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m:t>
                              </m:r>
                            </m:sub>
                          </m:sSub>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2</m:t>
                                  </m:r>
                                </m:sup>
                              </m:sSubSup>
                            </m:e>
                          </m:d>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ru-RU" sz="160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𝑂</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1</m:t>
                              </m:r>
                            </m:sub>
                          </m:sSub>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𝑌</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1</m:t>
                              </m:r>
                            </m:sub>
                          </m:sSub>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2</m:t>
                                  </m:r>
                                </m:sup>
                              </m:sSubSup>
                            </m:e>
                          </m:d>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10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ru-RU" sz="1600" i="1">
                              <a:latin typeface="Cambria Math" panose="02040503050406030204" pitchFamily="18" charset="0"/>
                              <a:ea typeface="Times New Roman" panose="02020603050405020304" pitchFamily="18" charset="0"/>
                              <a:cs typeface="Times New Roman" panose="02020603050405020304" pitchFamily="18" charset="0"/>
                            </a:rPr>
                            <m:t>)</m:t>
                          </m:r>
                        </m:e>
                      </m:d>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1</m:t>
                              </m:r>
                            </m:sup>
                          </m:sSubSup>
                        </m:e>
                      </m:d>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0</m:t>
                          </m:r>
                        </m:sup>
                      </m:sSubSup>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ru-RU" sz="1600" i="1">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dPr>
                        <m:e>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𝐸</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ru-RU" sz="1600" i="1">
                              <a:latin typeface="Cambria Math" panose="02040503050406030204" pitchFamily="18" charset="0"/>
                              <a:ea typeface="Times New Roman" panose="02020603050405020304" pitchFamily="18" charset="0"/>
                              <a:cs typeface="Times New Roman" panose="02020603050405020304" pitchFamily="18" charset="0"/>
                            </a:rPr>
                            <m:t>+</m:t>
                          </m:r>
                          <m:r>
                            <a:rPr lang="en-US"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𝐸</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2</m:t>
                              </m:r>
                            </m:sup>
                          </m:sSubSup>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10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2</m:t>
                              </m:r>
                            </m:sup>
                          </m:sSubSup>
                        </m:e>
                      </m:d>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1</m:t>
                              </m:r>
                            </m:sup>
                          </m:sSubSup>
                        </m:e>
                      </m:d>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0</m:t>
                          </m:r>
                        </m:sup>
                      </m:sSubSup>
                    </m:oMath>
                  </m:oMathPara>
                </a14:m>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98242" y="0"/>
                <a:ext cx="9045758" cy="4944430"/>
              </a:xfrm>
              <a:prstGeom prst="rect">
                <a:avLst/>
              </a:prstGeom>
              <a:blipFill>
                <a:blip r:embed="rId3"/>
                <a:stretch>
                  <a:fillRect l="-337" t="-370"/>
                </a:stretch>
              </a:blipFill>
            </p:spPr>
            <p:txBody>
              <a:bodyPr/>
              <a:lstStyle/>
              <a:p>
                <a:r>
                  <a:rPr lang="en-US">
                    <a:noFill/>
                  </a:rPr>
                  <a:t> </a:t>
                </a:r>
              </a:p>
            </p:txBody>
          </p:sp>
        </mc:Fallback>
      </mc:AlternateContent>
    </p:spTree>
    <p:extLst>
      <p:ext uri="{BB962C8B-B14F-4D97-AF65-F5344CB8AC3E}">
        <p14:creationId xmlns:p14="http://schemas.microsoft.com/office/powerpoint/2010/main" val="2979274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1"/>
              <p:cNvSpPr/>
              <p:nvPr/>
            </p:nvSpPr>
            <p:spPr>
              <a:xfrm>
                <a:off x="0" y="0"/>
                <a:ext cx="9144000" cy="4482830"/>
              </a:xfrm>
              <a:prstGeom prst="rect">
                <a:avLst/>
              </a:prstGeom>
            </p:spPr>
            <p:txBody>
              <a:bodyPr wrap="square">
                <a:spAutoFit/>
              </a:bodyPr>
              <a:lstStyle/>
              <a:p>
                <a:pPr algn="just"/>
                <a:r>
                  <a:rPr lang="ru-RU" sz="1500" dirty="0" smtClean="0">
                    <a:latin typeface="Times New Roman" panose="02020603050405020304" pitchFamily="18" charset="0"/>
                    <a:cs typeface="Times New Roman" panose="02020603050405020304" pitchFamily="18" charset="0"/>
                  </a:rPr>
                  <a:t>	</a:t>
                </a:r>
                <a:r>
                  <a:rPr lang="ru-RU" sz="1500" dirty="0" err="1" smtClean="0">
                    <a:latin typeface="Times New Roman" panose="02020603050405020304" pitchFamily="18" charset="0"/>
                    <a:cs typeface="Times New Roman" panose="02020603050405020304" pitchFamily="18" charset="0"/>
                  </a:rPr>
                  <a:t>Сигмоидная</a:t>
                </a:r>
                <a:r>
                  <a:rPr lang="ru-RU" sz="1500" dirty="0" smtClean="0">
                    <a:latin typeface="Times New Roman" panose="02020603050405020304" pitchFamily="18" charset="0"/>
                    <a:cs typeface="Times New Roman" panose="02020603050405020304" pitchFamily="18" charset="0"/>
                  </a:rPr>
                  <a:t> </a:t>
                </a:r>
                <a:r>
                  <a:rPr lang="ru-RU" sz="1500" dirty="0">
                    <a:latin typeface="Times New Roman" panose="02020603050405020304" pitchFamily="18" charset="0"/>
                    <a:cs typeface="Times New Roman" panose="02020603050405020304" pitchFamily="18" charset="0"/>
                  </a:rPr>
                  <a:t>(логистическая) функция является одной из наиболее распространенных нелинейностей. Мы представляем ее с помощью следующего уравнения.</a:t>
                </a:r>
              </a:p>
              <a:p>
                <a:pPr algn="just"/>
                <a14:m>
                  <m:oMathPara xmlns:m="http://schemas.openxmlformats.org/officeDocument/2006/math">
                    <m:oMathParaPr>
                      <m:jc m:val="centerGroup"/>
                    </m:oMathParaPr>
                    <m:oMath xmlns:m="http://schemas.openxmlformats.org/officeDocument/2006/math">
                      <m:r>
                        <a:rPr lang="ru-RU" sz="1500" i="1" dirty="0" smtClean="0">
                          <a:latin typeface="Cambria Math" panose="02040503050406030204" pitchFamily="18" charset="0"/>
                          <a:cs typeface="Times New Roman" panose="02020603050405020304" pitchFamily="18" charset="0"/>
                        </a:rPr>
                        <m:t>𝜎</m:t>
                      </m:r>
                      <m:d>
                        <m:dPr>
                          <m:ctrlPr>
                            <a:rPr lang="ru-RU" sz="1500" i="1" dirty="0" smtClean="0">
                              <a:latin typeface="Cambria Math" panose="02040503050406030204" pitchFamily="18" charset="0"/>
                              <a:cs typeface="Times New Roman" panose="02020603050405020304" pitchFamily="18" charset="0"/>
                            </a:rPr>
                          </m:ctrlPr>
                        </m:dPr>
                        <m:e>
                          <m:r>
                            <a:rPr lang="ru-RU" sz="1500" i="1" dirty="0" smtClean="0">
                              <a:latin typeface="Cambria Math" panose="02040503050406030204" pitchFamily="18" charset="0"/>
                              <a:cs typeface="Times New Roman" panose="02020603050405020304" pitchFamily="18" charset="0"/>
                            </a:rPr>
                            <m:t>𝑥</m:t>
                          </m:r>
                        </m:e>
                      </m:d>
                      <m:r>
                        <a:rPr lang="ru-RU" sz="1500" i="1" dirty="0" smtClean="0">
                          <a:latin typeface="Cambria Math" panose="02040503050406030204" pitchFamily="18" charset="0"/>
                          <a:cs typeface="Times New Roman" panose="02020603050405020304" pitchFamily="18" charset="0"/>
                        </a:rPr>
                        <m:t>= </m:t>
                      </m:r>
                      <m:f>
                        <m:fPr>
                          <m:ctrlPr>
                            <a:rPr lang="ru-RU" sz="1500" i="1" dirty="0" smtClean="0">
                              <a:latin typeface="Cambria Math" panose="02040503050406030204" pitchFamily="18" charset="0"/>
                              <a:cs typeface="Times New Roman" panose="02020603050405020304" pitchFamily="18" charset="0"/>
                            </a:rPr>
                          </m:ctrlPr>
                        </m:fPr>
                        <m:num>
                          <m:r>
                            <a:rPr lang="ru-RU" sz="1500" b="0" i="1" dirty="0" smtClean="0">
                              <a:latin typeface="Cambria Math" panose="02040503050406030204" pitchFamily="18" charset="0"/>
                              <a:cs typeface="Times New Roman" panose="02020603050405020304" pitchFamily="18" charset="0"/>
                            </a:rPr>
                            <m:t>1</m:t>
                          </m:r>
                        </m:num>
                        <m:den>
                          <m:r>
                            <a:rPr lang="ru-RU" sz="1500" i="1" dirty="0">
                              <a:latin typeface="Cambria Math" panose="02040503050406030204" pitchFamily="18" charset="0"/>
                              <a:cs typeface="Times New Roman" panose="02020603050405020304" pitchFamily="18" charset="0"/>
                            </a:rPr>
                            <m:t>1 + </m:t>
                          </m:r>
                          <m:sSup>
                            <m:sSupPr>
                              <m:ctrlPr>
                                <a:rPr lang="ru-RU" sz="1500" i="1" dirty="0">
                                  <a:latin typeface="Cambria Math" panose="02040503050406030204" pitchFamily="18" charset="0"/>
                                  <a:cs typeface="Times New Roman" panose="02020603050405020304" pitchFamily="18" charset="0"/>
                                </a:rPr>
                              </m:ctrlPr>
                            </m:sSupPr>
                            <m:e>
                              <m:r>
                                <a:rPr lang="ru-RU" sz="1500" i="1" dirty="0">
                                  <a:latin typeface="Cambria Math" panose="02040503050406030204" pitchFamily="18" charset="0"/>
                                  <a:cs typeface="Times New Roman" panose="02020603050405020304" pitchFamily="18" charset="0"/>
                                </a:rPr>
                                <m:t>𝑒</m:t>
                              </m:r>
                            </m:e>
                            <m:sup>
                              <m:r>
                                <a:rPr lang="ru-RU" sz="1500" i="1" dirty="0">
                                  <a:latin typeface="Cambria Math" panose="02040503050406030204" pitchFamily="18" charset="0"/>
                                  <a:cs typeface="Times New Roman" panose="02020603050405020304" pitchFamily="18" charset="0"/>
                                </a:rPr>
                                <m:t>−</m:t>
                              </m:r>
                              <m:r>
                                <a:rPr lang="ru-RU" sz="1500" i="1" dirty="0">
                                  <a:latin typeface="Cambria Math" panose="02040503050406030204" pitchFamily="18" charset="0"/>
                                  <a:cs typeface="Times New Roman" panose="02020603050405020304" pitchFamily="18" charset="0"/>
                                </a:rPr>
                                <m:t>𝑥</m:t>
                              </m:r>
                            </m:sup>
                          </m:sSup>
                        </m:den>
                      </m:f>
                    </m:oMath>
                  </m:oMathPara>
                </a14:m>
                <a:endParaRPr lang="ru-RU" sz="1500" dirty="0">
                  <a:latin typeface="Times New Roman" panose="02020603050405020304" pitchFamily="18" charset="0"/>
                  <a:cs typeface="Times New Roman" panose="02020603050405020304" pitchFamily="18" charset="0"/>
                </a:endParaRPr>
              </a:p>
              <a:p>
                <a:pPr algn="just"/>
                <a:r>
                  <a:rPr lang="ru-RU" sz="1500" dirty="0" smtClean="0">
                    <a:latin typeface="Times New Roman" panose="02020603050405020304" pitchFamily="18" charset="0"/>
                    <a:cs typeface="Times New Roman" panose="02020603050405020304" pitchFamily="18" charset="0"/>
                  </a:rPr>
                  <a:t>	Производная </a:t>
                </a:r>
                <a:r>
                  <a:rPr lang="ru-RU" sz="1500" dirty="0" err="1">
                    <a:latin typeface="Times New Roman" panose="02020603050405020304" pitchFamily="18" charset="0"/>
                    <a:cs typeface="Times New Roman" panose="02020603050405020304" pitchFamily="18" charset="0"/>
                  </a:rPr>
                  <a:t>сигмоидной</a:t>
                </a:r>
                <a:r>
                  <a:rPr lang="ru-RU" sz="1500" dirty="0">
                    <a:latin typeface="Times New Roman" panose="02020603050405020304" pitchFamily="18" charset="0"/>
                    <a:cs typeface="Times New Roman" panose="02020603050405020304" pitchFamily="18" charset="0"/>
                  </a:rPr>
                  <a:t> функции имеет следующую формулу:</a:t>
                </a:r>
              </a:p>
              <a:p>
                <a:pPr algn="ctr"/>
                <a14:m>
                  <m:oMathPara xmlns:m="http://schemas.openxmlformats.org/officeDocument/2006/math">
                    <m:oMathParaPr>
                      <m:jc m:val="centerGroup"/>
                    </m:oMathParaPr>
                    <m:oMath xmlns:m="http://schemas.openxmlformats.org/officeDocument/2006/math">
                      <m:r>
                        <a:rPr lang="ru-RU" sz="1500" i="1" dirty="0" smtClean="0">
                          <a:latin typeface="Cambria Math" panose="02040503050406030204" pitchFamily="18" charset="0"/>
                          <a:cs typeface="Times New Roman" panose="02020603050405020304" pitchFamily="18" charset="0"/>
                        </a:rPr>
                        <m:t>𝜎</m:t>
                      </m:r>
                      <m:r>
                        <a:rPr lang="ru-RU" sz="1500" i="1" dirty="0" smtClean="0">
                          <a:latin typeface="Cambria Math" panose="02040503050406030204" pitchFamily="18" charset="0"/>
                          <a:cs typeface="Times New Roman" panose="02020603050405020304" pitchFamily="18" charset="0"/>
                        </a:rPr>
                        <m:t>′(</m:t>
                      </m:r>
                      <m:r>
                        <a:rPr lang="ru-RU" sz="1500" i="1" dirty="0" smtClean="0">
                          <a:latin typeface="Cambria Math" panose="02040503050406030204" pitchFamily="18" charset="0"/>
                          <a:cs typeface="Times New Roman" panose="02020603050405020304" pitchFamily="18" charset="0"/>
                        </a:rPr>
                        <m:t>𝑥</m:t>
                      </m:r>
                      <m:r>
                        <a:rPr lang="ru-RU" sz="1500" i="1" dirty="0" smtClean="0">
                          <a:latin typeface="Cambria Math" panose="02040503050406030204" pitchFamily="18" charset="0"/>
                          <a:cs typeface="Times New Roman" panose="02020603050405020304" pitchFamily="18" charset="0"/>
                        </a:rPr>
                        <m:t>) = </m:t>
                      </m:r>
                      <m:r>
                        <a:rPr lang="ru-RU" sz="1500" i="1" dirty="0" smtClean="0">
                          <a:latin typeface="Cambria Math" panose="02040503050406030204" pitchFamily="18" charset="0"/>
                          <a:cs typeface="Times New Roman" panose="02020603050405020304" pitchFamily="18" charset="0"/>
                        </a:rPr>
                        <m:t>𝜎</m:t>
                      </m:r>
                      <m:r>
                        <a:rPr lang="ru-RU" sz="1500" i="1" dirty="0" smtClean="0">
                          <a:latin typeface="Cambria Math" panose="02040503050406030204" pitchFamily="18" charset="0"/>
                          <a:cs typeface="Times New Roman" panose="02020603050405020304" pitchFamily="18" charset="0"/>
                        </a:rPr>
                        <m:t>(</m:t>
                      </m:r>
                      <m:r>
                        <a:rPr lang="ru-RU" sz="1500" i="1" dirty="0" smtClean="0">
                          <a:latin typeface="Cambria Math" panose="02040503050406030204" pitchFamily="18" charset="0"/>
                          <a:cs typeface="Times New Roman" panose="02020603050405020304" pitchFamily="18" charset="0"/>
                        </a:rPr>
                        <m:t>𝑥</m:t>
                      </m:r>
                      <m:r>
                        <a:rPr lang="ru-RU" sz="1500" i="1" dirty="0" smtClean="0">
                          <a:latin typeface="Cambria Math" panose="02040503050406030204" pitchFamily="18" charset="0"/>
                          <a:cs typeface="Times New Roman" panose="02020603050405020304" pitchFamily="18" charset="0"/>
                        </a:rPr>
                        <m:t>) ∙ (1 − </m:t>
                      </m:r>
                      <m:r>
                        <a:rPr lang="ru-RU" sz="1500" i="1" dirty="0" smtClean="0">
                          <a:latin typeface="Cambria Math" panose="02040503050406030204" pitchFamily="18" charset="0"/>
                          <a:cs typeface="Times New Roman" panose="02020603050405020304" pitchFamily="18" charset="0"/>
                        </a:rPr>
                        <m:t>𝜎</m:t>
                      </m:r>
                      <m:r>
                        <a:rPr lang="ru-RU" sz="1500" i="1" dirty="0" smtClean="0">
                          <a:latin typeface="Cambria Math" panose="02040503050406030204" pitchFamily="18" charset="0"/>
                          <a:cs typeface="Times New Roman" panose="02020603050405020304" pitchFamily="18" charset="0"/>
                        </a:rPr>
                        <m:t>(</m:t>
                      </m:r>
                      <m:r>
                        <a:rPr lang="ru-RU" sz="1500" i="1" dirty="0" smtClean="0">
                          <a:latin typeface="Cambria Math" panose="02040503050406030204" pitchFamily="18" charset="0"/>
                          <a:cs typeface="Times New Roman" panose="02020603050405020304" pitchFamily="18" charset="0"/>
                        </a:rPr>
                        <m:t>𝑥</m:t>
                      </m:r>
                      <m:r>
                        <a:rPr lang="ru-RU" sz="1500" i="1" dirty="0" smtClean="0">
                          <a:latin typeface="Cambria Math" panose="02040503050406030204" pitchFamily="18" charset="0"/>
                          <a:cs typeface="Times New Roman" panose="02020603050405020304" pitchFamily="18" charset="0"/>
                        </a:rPr>
                        <m:t>))</m:t>
                      </m:r>
                    </m:oMath>
                  </m:oMathPara>
                </a14:m>
                <a:endParaRPr lang="ru-RU" sz="1500" dirty="0">
                  <a:latin typeface="Times New Roman" panose="02020603050405020304" pitchFamily="18" charset="0"/>
                  <a:cs typeface="Times New Roman" panose="02020603050405020304" pitchFamily="18" charset="0"/>
                </a:endParaRPr>
              </a:p>
              <a:p>
                <a:pPr algn="just"/>
                <a:r>
                  <a:rPr lang="ru-RU" sz="1500" dirty="0" smtClean="0">
                    <a:latin typeface="Times New Roman" panose="02020603050405020304" pitchFamily="18" charset="0"/>
                    <a:cs typeface="Times New Roman" panose="02020603050405020304" pitchFamily="18" charset="0"/>
                  </a:rPr>
                  <a:t>	Активационная </a:t>
                </a:r>
                <a:r>
                  <a:rPr lang="ru-RU" sz="1500" dirty="0">
                    <a:latin typeface="Times New Roman" panose="02020603050405020304" pitchFamily="18" charset="0"/>
                    <a:cs typeface="Times New Roman" panose="02020603050405020304" pitchFamily="18" charset="0"/>
                  </a:rPr>
                  <a:t>функция </a:t>
                </a:r>
                <a:r>
                  <a:rPr lang="ru-RU" sz="1500" dirty="0" err="1">
                    <a:latin typeface="Times New Roman" panose="02020603050405020304" pitchFamily="18" charset="0"/>
                    <a:cs typeface="Times New Roman" panose="02020603050405020304" pitchFamily="18" charset="0"/>
                  </a:rPr>
                  <a:t>сигмоида</a:t>
                </a:r>
                <a:r>
                  <a:rPr lang="ru-RU" sz="1500" dirty="0">
                    <a:latin typeface="Times New Roman" panose="02020603050405020304" pitchFamily="18" charset="0"/>
                    <a:cs typeface="Times New Roman" panose="02020603050405020304" pitchFamily="18" charset="0"/>
                  </a:rPr>
                  <a:t> преобразует входные значения для получения нового вектора со значениями, составляющими следующий слой</a:t>
                </a:r>
                <a:r>
                  <a:rPr lang="ru-RU" sz="1500" dirty="0" smtClean="0">
                    <a:latin typeface="Times New Roman" panose="02020603050405020304" pitchFamily="18" charset="0"/>
                    <a:cs typeface="Times New Roman" panose="02020603050405020304" pitchFamily="18" charset="0"/>
                  </a:rPr>
                  <a:t>.</a:t>
                </a:r>
              </a:p>
              <a:p>
                <a:pPr algn="ctr"/>
                <a:endParaRPr lang="ru-RU" sz="1500" b="1" dirty="0" smtClean="0">
                  <a:latin typeface="Times New Roman" panose="02020603050405020304" pitchFamily="18" charset="0"/>
                  <a:cs typeface="Times New Roman" panose="02020603050405020304" pitchFamily="18" charset="0"/>
                </a:endParaRPr>
              </a:p>
              <a:p>
                <a:pPr algn="ctr"/>
                <a14:m>
                  <m:oMath xmlns:m="http://schemas.openxmlformats.org/officeDocument/2006/math">
                    <m:sSub>
                      <m:sSubPr>
                        <m:ctrlPr>
                          <a:rPr lang="ru-RU" sz="1500" b="1" i="1" dirty="0" smtClean="0">
                            <a:latin typeface="Cambria Math" panose="02040503050406030204" pitchFamily="18" charset="0"/>
                            <a:cs typeface="Times New Roman" panose="02020603050405020304" pitchFamily="18" charset="0"/>
                          </a:rPr>
                        </m:ctrlPr>
                      </m:sSubPr>
                      <m:e>
                        <m:r>
                          <a:rPr lang="ru-RU" sz="1500" b="1" i="1" dirty="0" smtClean="0">
                            <a:latin typeface="Cambria Math" panose="02040503050406030204" pitchFamily="18" charset="0"/>
                            <a:cs typeface="Times New Roman" panose="02020603050405020304" pitchFamily="18" charset="0"/>
                          </a:rPr>
                          <m:t>𝑳</m:t>
                        </m:r>
                      </m:e>
                      <m:sub>
                        <m:r>
                          <a:rPr lang="ru-RU" sz="1500" b="1" i="1" dirty="0" smtClean="0">
                            <a:latin typeface="Cambria Math" panose="02040503050406030204" pitchFamily="18" charset="0"/>
                            <a:cs typeface="Times New Roman" panose="02020603050405020304" pitchFamily="18" charset="0"/>
                          </a:rPr>
                          <m:t>𝟐</m:t>
                        </m:r>
                      </m:sub>
                    </m:sSub>
                  </m:oMath>
                </a14:m>
                <a:r>
                  <a:rPr lang="ru-RU" sz="1500" b="1" dirty="0" smtClean="0">
                    <a:latin typeface="Times New Roman" panose="02020603050405020304" pitchFamily="18" charset="0"/>
                    <a:cs typeface="Times New Roman" panose="02020603050405020304" pitchFamily="18" charset="0"/>
                  </a:rPr>
                  <a:t> </a:t>
                </a:r>
                <a:r>
                  <a:rPr lang="ru-RU" sz="1500" b="1" dirty="0">
                    <a:latin typeface="Times New Roman" panose="02020603050405020304" pitchFamily="18" charset="0"/>
                    <a:cs typeface="Times New Roman" panose="02020603050405020304" pitchFamily="18" charset="0"/>
                  </a:rPr>
                  <a:t>норма</a:t>
                </a:r>
              </a:p>
              <a:p>
                <a:pPr algn="just"/>
                <a:r>
                  <a:rPr lang="ru-RU" sz="1500" dirty="0" smtClean="0">
                    <a:latin typeface="Times New Roman" panose="02020603050405020304" pitchFamily="18" charset="0"/>
                    <a:cs typeface="Times New Roman" panose="02020603050405020304" pitchFamily="18" charset="0"/>
                  </a:rPr>
                  <a:t>	Целевые </a:t>
                </a:r>
                <a:r>
                  <a:rPr lang="ru-RU" sz="1500" dirty="0">
                    <a:latin typeface="Times New Roman" panose="02020603050405020304" pitchFamily="18" charset="0"/>
                    <a:cs typeface="Times New Roman" panose="02020603050405020304" pitchFamily="18" charset="0"/>
                  </a:rPr>
                  <a:t>функции разделяются на функции потерь (стоимости) и функции вознаграждения. Здесь мы сосредоточимся на функциях потерь, которые измеряют ошибку предсказания.</a:t>
                </a:r>
              </a:p>
              <a:p>
                <a:pPr algn="just"/>
                <a:r>
                  <a:rPr lang="ru-RU" sz="1500" dirty="0" smtClean="0">
                    <a:latin typeface="Times New Roman" panose="02020603050405020304" pitchFamily="18" charset="0"/>
                    <a:cs typeface="Times New Roman" panose="02020603050405020304" pitchFamily="18" charset="0"/>
                  </a:rPr>
                  <a:t>	Чем </a:t>
                </a:r>
                <a:r>
                  <a:rPr lang="ru-RU" sz="1500" dirty="0">
                    <a:latin typeface="Times New Roman" panose="02020603050405020304" pitchFamily="18" charset="0"/>
                    <a:cs typeface="Times New Roman" panose="02020603050405020304" pitchFamily="18" charset="0"/>
                  </a:rPr>
                  <a:t>ниже функция стоимости, тем выше точность модели. Поэтому мы стремимся минимизировать ошибку предсказания и, следовательно, стоимость.</a:t>
                </a:r>
              </a:p>
              <a:p>
                <a:pPr algn="just"/>
                <a:r>
                  <a:rPr lang="ru-RU" sz="1500" dirty="0" smtClean="0">
                    <a:latin typeface="Times New Roman" panose="02020603050405020304" pitchFamily="18" charset="0"/>
                    <a:cs typeface="Times New Roman" panose="02020603050405020304" pitchFamily="18" charset="0"/>
                  </a:rPr>
                  <a:t>	Типичная </a:t>
                </a:r>
                <a:r>
                  <a:rPr lang="ru-RU" sz="1500" dirty="0">
                    <a:latin typeface="Times New Roman" panose="02020603050405020304" pitchFamily="18" charset="0"/>
                    <a:cs typeface="Times New Roman" panose="02020603050405020304" pitchFamily="18" charset="0"/>
                  </a:rPr>
                  <a:t>функция потерь, используемая в обучении с учителем и более конкретно в регрессии, - это </a:t>
                </a:r>
                <a14:m>
                  <m:oMath xmlns:m="http://schemas.openxmlformats.org/officeDocument/2006/math">
                    <m:sSub>
                      <m:sSubPr>
                        <m:ctrlPr>
                          <a:rPr lang="ru-RU" sz="1500" b="0" i="1" dirty="0" smtClean="0">
                            <a:latin typeface="Cambria Math" panose="02040503050406030204" pitchFamily="18" charset="0"/>
                            <a:cs typeface="Times New Roman" panose="02020603050405020304" pitchFamily="18" charset="0"/>
                          </a:rPr>
                        </m:ctrlPr>
                      </m:sSubPr>
                      <m:e>
                        <m:r>
                          <a:rPr lang="ru-RU" sz="1500" i="1" dirty="0" smtClean="0">
                            <a:latin typeface="Cambria Math" panose="02040503050406030204" pitchFamily="18" charset="0"/>
                            <a:cs typeface="Times New Roman" panose="02020603050405020304" pitchFamily="18" charset="0"/>
                          </a:rPr>
                          <m:t>𝐿</m:t>
                        </m:r>
                      </m:e>
                      <m:sub>
                        <m:r>
                          <a:rPr lang="ru-RU" sz="1500" i="1" dirty="0" smtClean="0">
                            <a:latin typeface="Cambria Math" panose="02040503050406030204" pitchFamily="18" charset="0"/>
                            <a:cs typeface="Times New Roman" panose="02020603050405020304" pitchFamily="18" charset="0"/>
                          </a:rPr>
                          <m:t>2</m:t>
                        </m:r>
                      </m:sub>
                    </m:sSub>
                  </m:oMath>
                </a14:m>
                <a:r>
                  <a:rPr lang="ru-RU" sz="1500" dirty="0">
                    <a:latin typeface="Times New Roman" panose="02020603050405020304" pitchFamily="18" charset="0"/>
                    <a:cs typeface="Times New Roman" panose="02020603050405020304" pitchFamily="18" charset="0"/>
                  </a:rPr>
                  <a:t>-норма или квадратичная ошибка. Слово "норма" происходит от "векторной нормы" - евклидово расстояние между выходами и целевыми значениями.</a:t>
                </a:r>
              </a:p>
              <a:p>
                <a:pPr algn="just"/>
                <a:r>
                  <a:rPr lang="ru-RU" sz="1500" dirty="0" smtClean="0">
                    <a:latin typeface="Times New Roman" panose="02020603050405020304" pitchFamily="18" charset="0"/>
                    <a:cs typeface="Times New Roman" panose="02020603050405020304" pitchFamily="18" charset="0"/>
                  </a:rPr>
                  <a:t>	Мы </a:t>
                </a:r>
                <a:r>
                  <a:rPr lang="ru-RU" sz="1500" dirty="0">
                    <a:latin typeface="Times New Roman" panose="02020603050405020304" pitchFamily="18" charset="0"/>
                    <a:cs typeface="Times New Roman" panose="02020603050405020304" pitchFamily="18" charset="0"/>
                  </a:rPr>
                  <a:t>получаем это, вычисляя сумму квадратов разностей между выходами y и целевыми значениями t. Ее математическое выражение следующее</a:t>
                </a:r>
                <a:r>
                  <a:rPr lang="ru-RU" sz="1500" dirty="0" smtClean="0">
                    <a:latin typeface="Times New Roman" panose="02020603050405020304" pitchFamily="18" charset="0"/>
                    <a:cs typeface="Times New Roman" panose="02020603050405020304" pitchFamily="18" charset="0"/>
                  </a:rPr>
                  <a:t>:</a:t>
                </a:r>
                <a:endParaRPr lang="en-US" sz="1500" dirty="0">
                  <a:latin typeface="Times New Roman" panose="02020603050405020304" pitchFamily="18" charset="0"/>
                  <a:cs typeface="Times New Roman" panose="02020603050405020304" pitchFamily="18" charset="0"/>
                </a:endParaRP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0" y="0"/>
                <a:ext cx="9144000" cy="4482830"/>
              </a:xfrm>
              <a:prstGeom prst="rect">
                <a:avLst/>
              </a:prstGeom>
              <a:blipFill>
                <a:blip r:embed="rId3"/>
                <a:stretch>
                  <a:fillRect l="-267" t="-272" r="-267"/>
                </a:stretch>
              </a:blipFill>
            </p:spPr>
            <p:txBody>
              <a:bodyPr/>
              <a:lstStyle/>
              <a:p>
                <a:r>
                  <a:rPr lang="en-US">
                    <a:noFill/>
                  </a:rPr>
                  <a:t> </a:t>
                </a:r>
              </a:p>
            </p:txBody>
          </p:sp>
        </mc:Fallback>
      </mc:AlternateContent>
      <p:pic>
        <p:nvPicPr>
          <p:cNvPr id="3" name="Рисунок 2"/>
          <p:cNvPicPr>
            <a:picLocks noChangeAspect="1"/>
          </p:cNvPicPr>
          <p:nvPr/>
        </p:nvPicPr>
        <p:blipFill rotWithShape="1">
          <a:blip r:embed="rId4"/>
          <a:srcRect t="10085" b="-225"/>
          <a:stretch/>
        </p:blipFill>
        <p:spPr>
          <a:xfrm>
            <a:off x="4927472" y="4178030"/>
            <a:ext cx="3911727" cy="832882"/>
          </a:xfrm>
          <a:prstGeom prst="rect">
            <a:avLst/>
          </a:prstGeom>
        </p:spPr>
      </p:pic>
    </p:spTree>
    <p:extLst>
      <p:ext uri="{BB962C8B-B14F-4D97-AF65-F5344CB8AC3E}">
        <p14:creationId xmlns:p14="http://schemas.microsoft.com/office/powerpoint/2010/main" val="34830918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1"/>
              <p:cNvSpPr/>
              <p:nvPr/>
            </p:nvSpPr>
            <p:spPr>
              <a:xfrm>
                <a:off x="60456" y="0"/>
                <a:ext cx="8977746" cy="5150834"/>
              </a:xfrm>
              <a:prstGeom prst="rect">
                <a:avLst/>
              </a:prstGeom>
            </p:spPr>
            <p:txBody>
              <a:bodyPr wrap="square">
                <a:spAutoFit/>
              </a:bodyPr>
              <a:lstStyle/>
              <a:p>
                <a:pPr>
                  <a:lnSpc>
                    <a:spcPct val="107000"/>
                  </a:lnSpc>
                  <a:spcAft>
                    <a:spcPts val="800"/>
                  </a:spcAft>
                </a:pPr>
                <a:r>
                  <a:rPr lang="ru-RU" sz="1600" dirty="0" smtClean="0">
                    <a:solidFill>
                      <a:schemeClr val="tx1"/>
                    </a:solidFill>
                    <a:latin typeface="Calibri" panose="020F0502020204030204" pitchFamily="34" charset="0"/>
                    <a:ea typeface="Times New Roman" panose="02020603050405020304" pitchFamily="18" charset="0"/>
                    <a:cs typeface="Times New Roman" panose="02020603050405020304" pitchFamily="18" charset="0"/>
                  </a:rPr>
                  <a:t>Итого:</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00</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00</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10</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bSup>
                        </m:e>
                      </m:d>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e>
                      </m:d>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p>
                      </m:sSubSup>
                    </m:oMath>
                  </m:oMathPara>
                </a14:m>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ru-RU" sz="16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Самостоятельно вычислите производную для других весов:</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ru-RU" sz="1600" dirty="0" smtClean="0">
                    <a:solidFill>
                      <a:schemeClr val="tx1"/>
                    </a:solidFill>
                    <a:latin typeface="Calibri" panose="020F0502020204030204" pitchFamily="34" charset="0"/>
                    <a:ea typeface="Times New Roman" panose="02020603050405020304" pitchFamily="18" charset="0"/>
                    <a:cs typeface="Times New Roman" panose="02020603050405020304" pitchFamily="18" charset="0"/>
                  </a:rPr>
                  <a:t>Как </a:t>
                </a:r>
                <a:r>
                  <a:rPr lang="ru-RU" sz="16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видно, что  внутри скобка </a:t>
                </a:r>
                <a14:m>
                  <m:oMath xmlns:m="http://schemas.openxmlformats.org/officeDocument/2006/math">
                    <m:f>
                      <m:f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00</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 </m:t>
                    </m:r>
                  </m:oMath>
                </a14:m>
                <a:r>
                  <a:rPr lang="ru-RU" sz="1600" dirty="0" smtClean="0">
                    <a:solidFill>
                      <a:schemeClr val="tx1"/>
                    </a:solidFill>
                    <a:latin typeface="Calibri" panose="020F0502020204030204" pitchFamily="34" charset="0"/>
                    <a:ea typeface="Times New Roman" panose="02020603050405020304" pitchFamily="18" charset="0"/>
                    <a:cs typeface="Times New Roman" panose="02020603050405020304" pitchFamily="18" charset="0"/>
                  </a:rPr>
                  <a:t>и </a:t>
                </a:r>
                <a14:m>
                  <m:oMath xmlns:m="http://schemas.openxmlformats.org/officeDocument/2006/math">
                    <m:f>
                      <m:f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oMath>
                </a14:m>
                <a:r>
                  <a:rPr lang="ru-RU" sz="16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совпадают, тогда с </a:t>
                </a:r>
                <a:r>
                  <a:rPr lang="ru-RU" sz="1600" dirty="0" smtClean="0">
                    <a:solidFill>
                      <a:schemeClr val="tx1"/>
                    </a:solidFill>
                    <a:latin typeface="Calibri" panose="020F0502020204030204" pitchFamily="34" charset="0"/>
                    <a:ea typeface="Times New Roman" panose="02020603050405020304" pitchFamily="18" charset="0"/>
                    <a:cs typeface="Times New Roman" panose="02020603050405020304" pitchFamily="18" charset="0"/>
                  </a:rPr>
                  <a:t>учетами </a:t>
                </a:r>
                <a14:m>
                  <m:oMath xmlns:m="http://schemas.openxmlformats.org/officeDocument/2006/math">
                    <m:f>
                      <m:f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oMath>
                </a14:m>
                <a:r>
                  <a:rPr lang="ru-RU" sz="1600" dirty="0" smtClean="0">
                    <a:solidFill>
                      <a:schemeClr val="tx1"/>
                    </a:solidFill>
                    <a:latin typeface="Calibri" panose="020F0502020204030204" pitchFamily="34" charset="0"/>
                    <a:ea typeface="Times New Roman" panose="02020603050405020304" pitchFamily="18" charset="0"/>
                    <a:cs typeface="Times New Roman" panose="02020603050405020304" pitchFamily="18" charset="0"/>
                  </a:rPr>
                  <a:t> перепишем </a:t>
                </a:r>
                <a:r>
                  <a:rPr lang="ru-RU" sz="16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формулу для </a:t>
                </a:r>
                <a14:m>
                  <m:oMath xmlns:m="http://schemas.openxmlformats.org/officeDocument/2006/math">
                    <m:f>
                      <m:f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00</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oMath>
                </a14:m>
                <a:r>
                  <a:rPr lang="ru-RU" sz="16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 т.е.</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f>
                      <m:fPr>
                        <m:ctrlPr>
                          <a:rPr lang="en-US" sz="160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00</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ru-RU" sz="1600"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SupPr>
                          <m:e>
                            <m:r>
                              <a:rPr lang="ru-RU" sz="1600"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𝑎</m:t>
                            </m:r>
                          </m:e>
                          <m:sub>
                            <m:r>
                              <a:rPr lang="ru-RU" sz="1600" i="1">
                                <a:solidFill>
                                  <a:schemeClr val="tx1"/>
                                </a:solidFill>
                                <a:latin typeface="Cambria Math" panose="02040503050406030204" pitchFamily="18" charset="0"/>
                                <a:ea typeface="Calibri" panose="020F0502020204030204" pitchFamily="34" charset="0"/>
                                <a:cs typeface="Times New Roman" panose="02020603050405020304" pitchFamily="18" charset="0"/>
                              </a:rPr>
                              <m:t>0</m:t>
                            </m:r>
                          </m:sub>
                          <m:sup>
                            <m:r>
                              <a:rPr lang="ru-RU" sz="1600" i="1">
                                <a:solidFill>
                                  <a:schemeClr val="tx1"/>
                                </a:solidFill>
                                <a:latin typeface="Cambria Math" panose="02040503050406030204" pitchFamily="18" charset="0"/>
                                <a:ea typeface="Calibri" panose="020F0502020204030204" pitchFamily="34" charset="0"/>
                                <a:cs typeface="Times New Roman" panose="02020603050405020304" pitchFamily="18" charset="0"/>
                              </a:rPr>
                              <m:t>1</m:t>
                            </m:r>
                          </m:sup>
                        </m:sSubSup>
                      </m:num>
                      <m:den>
                        <m:r>
                          <a:rPr lang="ru-RU" sz="1600"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SupPr>
                          <m:e>
                            <m:r>
                              <a:rPr lang="ru-RU" sz="1600"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𝑧</m:t>
                            </m:r>
                          </m:e>
                          <m:sub>
                            <m:r>
                              <a:rPr lang="ru-RU" sz="1600" i="1">
                                <a:solidFill>
                                  <a:schemeClr val="tx1"/>
                                </a:solidFill>
                                <a:latin typeface="Cambria Math" panose="02040503050406030204" pitchFamily="18" charset="0"/>
                                <a:ea typeface="Calibri" panose="020F0502020204030204" pitchFamily="34" charset="0"/>
                                <a:cs typeface="Times New Roman" panose="02020603050405020304" pitchFamily="18" charset="0"/>
                              </a:rPr>
                              <m:t>0</m:t>
                            </m:r>
                          </m:sub>
                          <m:sup>
                            <m:r>
                              <a:rPr lang="ru-RU" sz="1600" i="1">
                                <a:solidFill>
                                  <a:schemeClr val="tx1"/>
                                </a:solidFill>
                                <a:latin typeface="Cambria Math" panose="02040503050406030204" pitchFamily="18" charset="0"/>
                                <a:ea typeface="Calibri" panose="020F0502020204030204" pitchFamily="34" charset="0"/>
                                <a:cs typeface="Times New Roman" panose="02020603050405020304" pitchFamily="18" charset="0"/>
                              </a:rPr>
                              <m:t>1</m:t>
                            </m:r>
                          </m:sup>
                        </m:sSubSup>
                      </m:den>
                    </m:f>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ru-RU" sz="1600"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SupPr>
                          <m:e>
                            <m:r>
                              <a:rPr lang="ru-RU" sz="1600"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𝑧</m:t>
                            </m:r>
                          </m:e>
                          <m:sub>
                            <m:r>
                              <a:rPr lang="ru-RU" sz="1600" i="1">
                                <a:solidFill>
                                  <a:schemeClr val="tx1"/>
                                </a:solidFill>
                                <a:latin typeface="Cambria Math" panose="02040503050406030204" pitchFamily="18" charset="0"/>
                                <a:ea typeface="Calibri" panose="020F0502020204030204" pitchFamily="34" charset="0"/>
                                <a:cs typeface="Times New Roman" panose="02020603050405020304" pitchFamily="18" charset="0"/>
                              </a:rPr>
                              <m:t>0</m:t>
                            </m:r>
                          </m:sub>
                          <m:sup>
                            <m:r>
                              <a:rPr lang="ru-RU" sz="1600" i="1">
                                <a:solidFill>
                                  <a:schemeClr val="tx1"/>
                                </a:solidFill>
                                <a:latin typeface="Cambria Math" panose="02040503050406030204" pitchFamily="18" charset="0"/>
                                <a:ea typeface="Calibri" panose="020F0502020204030204" pitchFamily="34" charset="0"/>
                                <a:cs typeface="Times New Roman" panose="02020603050405020304" pitchFamily="18" charset="0"/>
                              </a:rPr>
                              <m:t>1</m:t>
                            </m:r>
                          </m:sup>
                        </m:sSubSup>
                      </m:num>
                      <m:den>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00</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e>
                    </m:d>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6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1</m:t>
                            </m:r>
                          </m:sup>
                        </m:sSubSup>
                      </m:num>
                      <m:den>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6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1</m:t>
                            </m:r>
                          </m:sup>
                        </m:sSubSup>
                      </m:den>
                    </m:f>
                  </m:oMath>
                </a14:m>
                <a:r>
                  <a:rPr lang="en-US" sz="16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14:m>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1600" i="1">
                            <a:latin typeface="Cambria Math" panose="02040503050406030204" pitchFamily="18" charset="0"/>
                            <a:ea typeface="Times New Roman" panose="02020603050405020304" pitchFamily="18" charset="0"/>
                            <a:cs typeface="Times New Roman" panose="02020603050405020304" pitchFamily="18" charset="0"/>
                          </a:rPr>
                          <m:t>𝜕</m:t>
                        </m:r>
                        <m:r>
                          <a:rPr lang="ru-RU" sz="1600" i="1">
                            <a:latin typeface="Cambria Math" panose="02040503050406030204" pitchFamily="18" charset="0"/>
                            <a:ea typeface="Times New Roman" panose="02020603050405020304" pitchFamily="18" charset="0"/>
                            <a:cs typeface="Times New Roman" panose="02020603050405020304" pitchFamily="18" charset="0"/>
                          </a:rPr>
                          <m:t>𝐶</m:t>
                        </m:r>
                      </m:num>
                      <m:den>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cs typeface="Times New Roman" panose="02020603050405020304" pitchFamily="18" charset="0"/>
                              </a:rPr>
                              <m:t>𝑏</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ru-RU" sz="16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6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1</m:t>
                            </m:r>
                          </m:sup>
                        </m:sSubSup>
                      </m:num>
                      <m:den>
                        <m:r>
                          <a:rPr lang="ru-RU" sz="16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6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600" i="1">
                                <a:latin typeface="Cambria Math" panose="02040503050406030204" pitchFamily="18" charset="0"/>
                                <a:ea typeface="Times New Roman" panose="02020603050405020304" pitchFamily="18" charset="0"/>
                                <a:cs typeface="Times New Roman" panose="02020603050405020304" pitchFamily="18" charset="0"/>
                              </a:rPr>
                              <m:t>00</m:t>
                            </m:r>
                          </m:sub>
                          <m:sup>
                            <m:r>
                              <a:rPr lang="ru-RU" sz="1600" i="1">
                                <a:latin typeface="Cambria Math" panose="02040503050406030204" pitchFamily="18" charset="0"/>
                                <a:ea typeface="Times New Roman" panose="02020603050405020304" pitchFamily="18" charset="0"/>
                                <a:cs typeface="Times New Roman" panose="02020603050405020304" pitchFamily="18" charset="0"/>
                              </a:rPr>
                              <m:t>1</m:t>
                            </m:r>
                          </m:sup>
                        </m:sSubSup>
                      </m:den>
                    </m:f>
                  </m:oMath>
                </a14:m>
                <a:r>
                  <a:rPr lang="en-US" sz="16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14:m>
                  <m:oMath xmlns:m="http://schemas.openxmlformats.org/officeDocument/2006/math">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num>
                      <m:den>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00</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oMath>
                </a14:m>
                <a:endParaRPr lang="en-US" sz="1600" i="1" dirty="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endParaRPr>
              </a:p>
              <a:p>
                <a:pPr algn="just">
                  <a:lnSpc>
                    <a:spcPct val="107000"/>
                  </a:lnSpc>
                </a:pPr>
                <a14:m>
                  <m:oMathPara xmlns:m="http://schemas.openxmlformats.org/officeDocument/2006/math">
                    <m:oMathParaPr>
                      <m:jc m:val="left"/>
                    </m:oMathParaPr>
                    <m:oMath xmlns:m="http://schemas.openxmlformats.org/officeDocument/2006/math">
                      <m:f>
                        <m:f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6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01</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e>
                      </m:d>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6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p>
                      </m:sSubSup>
                    </m:oMath>
                  </m:oMathPara>
                </a14:m>
                <a:endParaRPr lang="en-US" sz="16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Para xmlns:m="http://schemas.openxmlformats.org/officeDocument/2006/math">
                    <m:oMathParaPr>
                      <m:jc m:val="left"/>
                    </m:oMathParaPr>
                    <m:oMath xmlns:m="http://schemas.openxmlformats.org/officeDocument/2006/math">
                      <m:f>
                        <m:f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6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6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e>
                      </m:d>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6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p>
                      </m:sSubSup>
                    </m:oMath>
                  </m:oMathPara>
                </a14:m>
                <a:endParaRPr lang="en-US" sz="16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Para xmlns:m="http://schemas.openxmlformats.org/officeDocument/2006/math">
                    <m:oMathParaPr>
                      <m:jc m:val="left"/>
                    </m:oMathParaPr>
                    <m:oMath xmlns:m="http://schemas.openxmlformats.org/officeDocument/2006/math">
                      <m:f>
                        <m:f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b>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11</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en-US"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bSup>
                        </m:e>
                      </m:d>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ru-RU" sz="16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p>
                      </m:sSubSup>
                    </m:oMath>
                  </m:oMathPara>
                </a14:m>
                <a:endParaRPr lang="en-US" sz="16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endParaRPr lang="en-US" sz="16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60456" y="0"/>
                <a:ext cx="8977746" cy="5150834"/>
              </a:xfrm>
              <a:prstGeom prst="rect">
                <a:avLst/>
              </a:prstGeom>
              <a:blipFill>
                <a:blip r:embed="rId3"/>
                <a:stretch>
                  <a:fillRect l="-407" t="-237" r="-339"/>
                </a:stretch>
              </a:blipFill>
            </p:spPr>
            <p:txBody>
              <a:bodyPr/>
              <a:lstStyle/>
              <a:p>
                <a:r>
                  <a:rPr lang="en-US">
                    <a:noFill/>
                  </a:rPr>
                  <a:t> </a:t>
                </a:r>
              </a:p>
            </p:txBody>
          </p:sp>
        </mc:Fallback>
      </mc:AlternateContent>
    </p:spTree>
    <p:extLst>
      <p:ext uri="{BB962C8B-B14F-4D97-AF65-F5344CB8AC3E}">
        <p14:creationId xmlns:p14="http://schemas.microsoft.com/office/powerpoint/2010/main" val="23499597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1"/>
              <p:cNvSpPr/>
              <p:nvPr/>
            </p:nvSpPr>
            <p:spPr>
              <a:xfrm>
                <a:off x="0" y="0"/>
                <a:ext cx="9023088" cy="4405437"/>
              </a:xfrm>
              <a:prstGeom prst="rect">
                <a:avLst/>
              </a:prstGeom>
            </p:spPr>
            <p:txBody>
              <a:bodyPr wrap="square">
                <a:spAutoFit/>
              </a:bodyPr>
              <a:lstStyle/>
              <a:p>
                <a:pPr algn="just">
                  <a:lnSpc>
                    <a:spcPct val="107000"/>
                  </a:lnSpc>
                </a:pPr>
                <a:r>
                  <a:rPr lang="tg-Cyrl-TJ" sz="2000" dirty="0" smtClean="0">
                    <a:latin typeface="Calibri" panose="020F0502020204030204" pitchFamily="34" charset="0"/>
                    <a:ea typeface="Times New Roman" panose="02020603050405020304" pitchFamily="18" charset="0"/>
                    <a:cs typeface="Times New Roman" panose="02020603050405020304" pitchFamily="18" charset="0"/>
                  </a:rPr>
                  <a:t>Тепер</a:t>
                </a:r>
                <a:r>
                  <a:rPr lang="ru-RU" sz="2000" dirty="0">
                    <a:latin typeface="Calibri" panose="020F0502020204030204" pitchFamily="34" charset="0"/>
                    <a:ea typeface="Times New Roman" panose="02020603050405020304" pitchFamily="18" charset="0"/>
                    <a:cs typeface="Times New Roman" panose="02020603050405020304" pitchFamily="18" charset="0"/>
                  </a:rPr>
                  <a:t>ь</a:t>
                </a:r>
                <a:r>
                  <a:rPr lang="tg-Cyrl-TJ" sz="2000" dirty="0">
                    <a:latin typeface="Calibri" panose="020F0502020204030204" pitchFamily="34" charset="0"/>
                    <a:ea typeface="Times New Roman" panose="02020603050405020304" pitchFamily="18" charset="0"/>
                    <a:cs typeface="Times New Roman" panose="02020603050405020304" pitchFamily="18" charset="0"/>
                  </a:rPr>
                  <a:t>, можно написть общую формулу, для </a:t>
                </a:r>
                <a:r>
                  <a:rPr lang="tg-Cyrl-TJ" sz="2000" dirty="0" smtClean="0">
                    <a:latin typeface="Calibri" panose="020F0502020204030204" pitchFamily="34" charset="0"/>
                    <a:ea typeface="Times New Roman" panose="02020603050405020304" pitchFamily="18" charset="0"/>
                    <a:cs typeface="Times New Roman" panose="02020603050405020304" pitchFamily="18" charset="0"/>
                  </a:rPr>
                  <a:t>скр</a:t>
                </a:r>
                <a:r>
                  <a:rPr lang="ru-RU" sz="2000" dirty="0">
                    <a:latin typeface="Calibri" panose="020F0502020204030204" pitchFamily="34" charset="0"/>
                    <a:ea typeface="Times New Roman" panose="02020603050405020304" pitchFamily="18" charset="0"/>
                    <a:cs typeface="Times New Roman" panose="02020603050405020304" pitchFamily="18" charset="0"/>
                  </a:rPr>
                  <a:t>ы</a:t>
                </a:r>
                <a:r>
                  <a:rPr lang="tg-Cyrl-TJ" sz="2000" dirty="0" smtClean="0">
                    <a:latin typeface="Calibri" panose="020F0502020204030204" pitchFamily="34" charset="0"/>
                    <a:ea typeface="Times New Roman" panose="02020603050405020304" pitchFamily="18" charset="0"/>
                    <a:cs typeface="Times New Roman" panose="02020603050405020304" pitchFamily="18" charset="0"/>
                  </a:rPr>
                  <a:t>тного </a:t>
                </a:r>
                <a:r>
                  <a:rPr lang="tg-Cyrl-TJ" sz="2000" dirty="0">
                    <a:latin typeface="Calibri" panose="020F0502020204030204" pitchFamily="34" charset="0"/>
                    <a:ea typeface="Times New Roman" panose="02020603050405020304" pitchFamily="18" charset="0"/>
                    <a:cs typeface="Times New Roman" panose="02020603050405020304" pitchFamily="18" charset="0"/>
                  </a:rPr>
                  <a:t>слоя:</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000" i="1">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2"/>
                                  <m:mcJc m:val="center"/>
                                </m:mcPr>
                              </m:mc>
                            </m:mcs>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mPr>
                          <m:mr>
                            <m:e>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𝐶</m:t>
                                  </m:r>
                                </m:num>
                                <m:den>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𝑏</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num>
                                <m:den>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den>
                              </m:f>
                            </m:e>
                            <m:e>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𝐶</m:t>
                                  </m:r>
                                </m:num>
                                <m:den>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𝑏</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num>
                                <m:den>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den>
                              </m:f>
                            </m:e>
                          </m:mr>
                          <m:mr>
                            <m:e>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𝐶</m:t>
                                  </m:r>
                                </m:num>
                                <m:den>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𝑏</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num>
                                <m:den>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den>
                              </m:f>
                            </m:e>
                            <m:e>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𝐶</m:t>
                                  </m:r>
                                </m:num>
                                <m:den>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𝑏</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num>
                                <m:den>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den>
                              </m:f>
                            </m:e>
                          </m:mr>
                          <m:mr>
                            <m:e>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𝐶</m:t>
                                  </m:r>
                                </m:num>
                                <m:den>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𝑏</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num>
                                <m:den>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20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den>
                              </m:f>
                            </m:e>
                            <m:e>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𝐶</m:t>
                                  </m:r>
                                </m:num>
                                <m:den>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𝑏</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num>
                                <m:den>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21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den>
                              </m:f>
                            </m:e>
                          </m:mr>
                        </m:m>
                      </m:e>
                    </m:d>
                    <m:r>
                      <a:rPr lang="ru-RU" sz="2000" i="1">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2"/>
                                  <m:mcJc m:val="center"/>
                                </m:mcPr>
                              </m:mc>
                            </m:mcs>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mPr>
                          <m:mr>
                            <m:e>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num>
                                <m:den>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den>
                              </m:f>
                            </m:e>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num>
                                <m:den>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den>
                              </m:f>
                            </m:e>
                          </m:mr>
                          <m:mr>
                            <m:e>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num>
                                <m:den>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den>
                              </m:f>
                            </m:e>
                            <m:e>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num>
                                <m:den>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den>
                              </m:f>
                            </m:e>
                          </m:mr>
                          <m:mr>
                            <m:e>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num>
                                <m:den>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20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den>
                              </m:f>
                            </m:e>
                            <m:e>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num>
                                <m:den>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21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den>
                              </m:f>
                            </m:e>
                          </m:mr>
                        </m:m>
                      </m:e>
                    </m:d>
                  </m:oMath>
                </a14:m>
                <a:r>
                  <a:rPr lang="ru-RU" sz="2000"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d>
                      <m:dPr>
                        <m:begChr m:val="["/>
                        <m:endChr m:val="]"/>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2"/>
                                  <m:mcJc m:val="center"/>
                                </m:mcPr>
                              </m:mc>
                            </m:mcs>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mPr>
                          <m:mr>
                            <m:e>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0</m:t>
                                  </m:r>
                                </m:sup>
                              </m:sSubSup>
                            </m:e>
                            <m:e>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0</m:t>
                                  </m:r>
                                </m:sup>
                              </m:sSubSup>
                            </m:e>
                          </m:mr>
                          <m:mr>
                            <m:e>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0</m:t>
                                  </m:r>
                                </m:sup>
                              </m:sSubSup>
                            </m:e>
                            <m:e>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0</m:t>
                                  </m:r>
                                </m:sup>
                              </m:sSubSup>
                            </m:e>
                          </m:mr>
                          <m:mr>
                            <m:e>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0</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0</m:t>
                                  </m:r>
                                </m:sup>
                              </m:sSubSup>
                            </m:e>
                            <m:e>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2</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0</m:t>
                                  </m:r>
                                </m:sup>
                              </m:sSubSup>
                            </m:e>
                          </m:mr>
                        </m:m>
                      </m:e>
                    </m:d>
                    <m:r>
                      <a:rPr lang="ru-RU" sz="2000" i="1">
                        <a:latin typeface="Cambria Math" panose="02040503050406030204" pitchFamily="18" charset="0"/>
                        <a:ea typeface="Times New Roman" panose="02020603050405020304" pitchFamily="18" charset="0"/>
                        <a:cs typeface="Times New Roman" panose="02020603050405020304" pitchFamily="18" charset="0"/>
                      </a:rPr>
                      <m:t>=</m:t>
                    </m:r>
                  </m:oMath>
                </a14:m>
                <a:endParaRPr lang="ru-RU" sz="2000" i="1" dirty="0" smtClean="0">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a:rPr lang="ru-RU" sz="2000" i="1">
                                    <a:latin typeface="Cambria Math" panose="02040503050406030204" pitchFamily="18" charset="0"/>
                                  </a:rPr>
                                  <m:t>𝜕</m:t>
                                </m:r>
                                <m:sSubSup>
                                  <m:sSubSupPr>
                                    <m:ctrlPr>
                                      <a:rPr lang="en-US" sz="2000" i="1">
                                        <a:latin typeface="Cambria Math" panose="02040503050406030204" pitchFamily="18" charset="0"/>
                                      </a:rPr>
                                    </m:ctrlPr>
                                  </m:sSubSupPr>
                                  <m:e>
                                    <m:r>
                                      <a:rPr lang="ru-RU" sz="2000" i="1">
                                        <a:latin typeface="Cambria Math" panose="02040503050406030204" pitchFamily="18" charset="0"/>
                                      </a:rPr>
                                      <m:t>𝐸</m:t>
                                    </m:r>
                                  </m:e>
                                  <m:sub>
                                    <m:r>
                                      <a:rPr lang="ru-RU" sz="2000" i="1">
                                        <a:latin typeface="Cambria Math" panose="02040503050406030204" pitchFamily="18" charset="0"/>
                                      </a:rPr>
                                      <m:t>0</m:t>
                                    </m:r>
                                  </m:sub>
                                  <m:sup>
                                    <m:r>
                                      <a:rPr lang="ru-RU" sz="2000" i="1">
                                        <a:latin typeface="Cambria Math" panose="02040503050406030204" pitchFamily="18" charset="0"/>
                                      </a:rPr>
                                      <m:t>1</m:t>
                                    </m:r>
                                  </m:sup>
                                </m:sSubSup>
                              </m:e>
                            </m:mr>
                            <m:mr>
                              <m:e>
                                <m:r>
                                  <a:rPr lang="ru-RU" sz="2000" i="1">
                                    <a:latin typeface="Cambria Math" panose="02040503050406030204" pitchFamily="18" charset="0"/>
                                  </a:rPr>
                                  <m:t>𝜕</m:t>
                                </m:r>
                                <m:sSubSup>
                                  <m:sSubSupPr>
                                    <m:ctrlPr>
                                      <a:rPr lang="en-US" sz="2000" i="1">
                                        <a:latin typeface="Cambria Math" panose="02040503050406030204" pitchFamily="18" charset="0"/>
                                      </a:rPr>
                                    </m:ctrlPr>
                                  </m:sSubSupPr>
                                  <m:e>
                                    <m:r>
                                      <a:rPr lang="ru-RU" sz="2000" i="1">
                                        <a:latin typeface="Cambria Math" panose="02040503050406030204" pitchFamily="18" charset="0"/>
                                      </a:rPr>
                                      <m:t>𝐸</m:t>
                                    </m:r>
                                  </m:e>
                                  <m:sub>
                                    <m:r>
                                      <a:rPr lang="ru-RU" sz="2000" i="1">
                                        <a:latin typeface="Cambria Math" panose="02040503050406030204" pitchFamily="18" charset="0"/>
                                      </a:rPr>
                                      <m:t>1</m:t>
                                    </m:r>
                                  </m:sub>
                                  <m:sup>
                                    <m:r>
                                      <a:rPr lang="ru-RU" sz="2000" i="1">
                                        <a:latin typeface="Cambria Math" panose="02040503050406030204" pitchFamily="18" charset="0"/>
                                      </a:rPr>
                                      <m:t>1</m:t>
                                    </m:r>
                                  </m:sup>
                                </m:sSubSup>
                              </m:e>
                            </m:mr>
                            <m:mr>
                              <m:e>
                                <m:r>
                                  <a:rPr lang="ru-RU" sz="2000" i="1">
                                    <a:latin typeface="Cambria Math" panose="02040503050406030204" pitchFamily="18" charset="0"/>
                                  </a:rPr>
                                  <m:t>𝜕</m:t>
                                </m:r>
                                <m:sSubSup>
                                  <m:sSubSupPr>
                                    <m:ctrlPr>
                                      <a:rPr lang="en-US" sz="2000" i="1">
                                        <a:latin typeface="Cambria Math" panose="02040503050406030204" pitchFamily="18" charset="0"/>
                                      </a:rPr>
                                    </m:ctrlPr>
                                  </m:sSubSupPr>
                                  <m:e>
                                    <m:r>
                                      <a:rPr lang="ru-RU" sz="2000" i="1">
                                        <a:latin typeface="Cambria Math" panose="02040503050406030204" pitchFamily="18" charset="0"/>
                                      </a:rPr>
                                      <m:t>𝐸</m:t>
                                    </m:r>
                                  </m:e>
                                  <m:sub>
                                    <m:r>
                                      <a:rPr lang="ru-RU" sz="2000" i="1">
                                        <a:latin typeface="Cambria Math" panose="02040503050406030204" pitchFamily="18" charset="0"/>
                                      </a:rPr>
                                      <m:t>2</m:t>
                                    </m:r>
                                  </m:sub>
                                  <m:sup>
                                    <m:r>
                                      <a:rPr lang="ru-RU" sz="2000" i="1">
                                        <a:latin typeface="Cambria Math" panose="02040503050406030204" pitchFamily="18" charset="0"/>
                                      </a:rPr>
                                      <m:t>1</m:t>
                                    </m:r>
                                  </m:sup>
                                </m:sSubSup>
                              </m:e>
                            </m:mr>
                          </m:m>
                        </m:e>
                      </m:d>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panose="02040503050406030204" pitchFamily="18" charset="0"/>
                                        </a:rPr>
                                        <m:t>0</m:t>
                                      </m:r>
                                    </m:sub>
                                    <m:sup>
                                      <m:r>
                                        <a:rPr lang="en-US" sz="2000" i="1">
                                          <a:latin typeface="Cambria Math" panose="02040503050406030204" pitchFamily="18" charset="0"/>
                                        </a:rPr>
                                        <m:t>0</m:t>
                                      </m:r>
                                    </m:sup>
                                  </m:sSubSup>
                                </m:e>
                                <m:e>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panose="02040503050406030204" pitchFamily="18" charset="0"/>
                                        </a:rPr>
                                        <m:t>1</m:t>
                                      </m:r>
                                    </m:sub>
                                    <m:sup>
                                      <m:r>
                                        <a:rPr lang="en-US" sz="2000" i="1">
                                          <a:latin typeface="Cambria Math" panose="02040503050406030204" pitchFamily="18" charset="0"/>
                                        </a:rPr>
                                        <m:t>0</m:t>
                                      </m:r>
                                    </m:sup>
                                  </m:sSubSup>
                                </m:e>
                              </m:eqArr>
                            </m:e>
                          </m:d>
                        </m:e>
                        <m:sup>
                          <m:r>
                            <a:rPr lang="en-US" sz="2000" i="1">
                              <a:latin typeface="Cambria Math" panose="02040503050406030204" pitchFamily="18" charset="0"/>
                            </a:rPr>
                            <m:t>𝑇</m:t>
                          </m:r>
                        </m:sup>
                      </m:sSup>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a:rPr lang="ru-RU" sz="2000" i="1">
                                    <a:latin typeface="Cambria Math" panose="02040503050406030204" pitchFamily="18" charset="0"/>
                                  </a:rPr>
                                  <m:t>𝜕</m:t>
                                </m:r>
                                <m:sSubSup>
                                  <m:sSubSupPr>
                                    <m:ctrlPr>
                                      <a:rPr lang="en-US" sz="2000" i="1">
                                        <a:latin typeface="Cambria Math" panose="02040503050406030204" pitchFamily="18" charset="0"/>
                                      </a:rPr>
                                    </m:ctrlPr>
                                  </m:sSubSupPr>
                                  <m:e>
                                    <m:r>
                                      <a:rPr lang="ru-RU" sz="2000" i="1">
                                        <a:latin typeface="Cambria Math" panose="02040503050406030204" pitchFamily="18" charset="0"/>
                                      </a:rPr>
                                      <m:t>𝐸</m:t>
                                    </m:r>
                                  </m:e>
                                  <m:sub>
                                    <m:r>
                                      <a:rPr lang="ru-RU" sz="2000" i="1">
                                        <a:latin typeface="Cambria Math" panose="02040503050406030204" pitchFamily="18" charset="0"/>
                                      </a:rPr>
                                      <m:t>0</m:t>
                                    </m:r>
                                  </m:sub>
                                  <m:sup>
                                    <m:r>
                                      <a:rPr lang="ru-RU" sz="2000" i="1">
                                        <a:latin typeface="Cambria Math" panose="02040503050406030204" pitchFamily="18" charset="0"/>
                                      </a:rPr>
                                      <m:t>1</m:t>
                                    </m:r>
                                  </m:sup>
                                </m:sSubSup>
                              </m:e>
                            </m:mr>
                            <m:mr>
                              <m:e>
                                <m:r>
                                  <a:rPr lang="ru-RU" sz="2000" i="1">
                                    <a:latin typeface="Cambria Math" panose="02040503050406030204" pitchFamily="18" charset="0"/>
                                  </a:rPr>
                                  <m:t>𝜕</m:t>
                                </m:r>
                                <m:sSubSup>
                                  <m:sSubSupPr>
                                    <m:ctrlPr>
                                      <a:rPr lang="en-US" sz="2000" i="1">
                                        <a:latin typeface="Cambria Math" panose="02040503050406030204" pitchFamily="18" charset="0"/>
                                      </a:rPr>
                                    </m:ctrlPr>
                                  </m:sSubSupPr>
                                  <m:e>
                                    <m:r>
                                      <a:rPr lang="ru-RU" sz="2000" i="1">
                                        <a:latin typeface="Cambria Math" panose="02040503050406030204" pitchFamily="18" charset="0"/>
                                      </a:rPr>
                                      <m:t>𝐸</m:t>
                                    </m:r>
                                  </m:e>
                                  <m:sub>
                                    <m:r>
                                      <a:rPr lang="ru-RU" sz="2000" i="1">
                                        <a:latin typeface="Cambria Math" panose="02040503050406030204" pitchFamily="18" charset="0"/>
                                      </a:rPr>
                                      <m:t>1</m:t>
                                    </m:r>
                                  </m:sub>
                                  <m:sup>
                                    <m:r>
                                      <a:rPr lang="ru-RU" sz="2000" i="1">
                                        <a:latin typeface="Cambria Math" panose="02040503050406030204" pitchFamily="18" charset="0"/>
                                      </a:rPr>
                                      <m:t>1</m:t>
                                    </m:r>
                                  </m:sup>
                                </m:sSubSup>
                              </m:e>
                            </m:mr>
                            <m:mr>
                              <m:e>
                                <m:r>
                                  <a:rPr lang="ru-RU" sz="2000" i="1">
                                    <a:latin typeface="Cambria Math" panose="02040503050406030204" pitchFamily="18" charset="0"/>
                                  </a:rPr>
                                  <m:t>𝜕</m:t>
                                </m:r>
                                <m:sSubSup>
                                  <m:sSubSupPr>
                                    <m:ctrlPr>
                                      <a:rPr lang="en-US" sz="2000" i="1">
                                        <a:latin typeface="Cambria Math" panose="02040503050406030204" pitchFamily="18" charset="0"/>
                                      </a:rPr>
                                    </m:ctrlPr>
                                  </m:sSubSupPr>
                                  <m:e>
                                    <m:r>
                                      <a:rPr lang="ru-RU" sz="2000" i="1">
                                        <a:latin typeface="Cambria Math" panose="02040503050406030204" pitchFamily="18" charset="0"/>
                                      </a:rPr>
                                      <m:t>𝐸</m:t>
                                    </m:r>
                                  </m:e>
                                  <m:sub>
                                    <m:r>
                                      <a:rPr lang="ru-RU" sz="2000" i="1">
                                        <a:latin typeface="Cambria Math" panose="02040503050406030204" pitchFamily="18" charset="0"/>
                                      </a:rPr>
                                      <m:t>2</m:t>
                                    </m:r>
                                  </m:sub>
                                  <m:sup>
                                    <m:r>
                                      <a:rPr lang="ru-RU" sz="2000" i="1">
                                        <a:latin typeface="Cambria Math" panose="02040503050406030204" pitchFamily="18" charset="0"/>
                                      </a:rPr>
                                      <m:t>1</m:t>
                                    </m:r>
                                  </m:sup>
                                </m:sSubSup>
                              </m:e>
                            </m:mr>
                          </m:m>
                        </m:e>
                      </m:d>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panose="02040503050406030204" pitchFamily="18" charset="0"/>
                                        </a:rPr>
                                        <m:t>0</m:t>
                                      </m:r>
                                    </m:sub>
                                    <m:sup>
                                      <m:r>
                                        <a:rPr lang="en-US" sz="2000" i="1">
                                          <a:latin typeface="Cambria Math" panose="02040503050406030204" pitchFamily="18" charset="0"/>
                                        </a:rPr>
                                        <m:t>0</m:t>
                                      </m:r>
                                    </m:sup>
                                  </m:sSubSup>
                                </m:e>
                                <m:e>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panose="02040503050406030204" pitchFamily="18" charset="0"/>
                                        </a:rPr>
                                        <m:t>1</m:t>
                                      </m:r>
                                    </m:sub>
                                    <m:sup>
                                      <m:r>
                                        <a:rPr lang="en-US" sz="2000" i="1">
                                          <a:latin typeface="Cambria Math" panose="02040503050406030204" pitchFamily="18" charset="0"/>
                                        </a:rPr>
                                        <m:t>0</m:t>
                                      </m:r>
                                    </m:sup>
                                  </m:sSubSup>
                                </m:e>
                              </m:eqArr>
                            </m:e>
                          </m:d>
                        </m:e>
                        <m:sup>
                          <m:r>
                            <a:rPr lang="en-US" sz="2000" i="1">
                              <a:latin typeface="Cambria Math" panose="02040503050406030204" pitchFamily="18" charset="0"/>
                            </a:rPr>
                            <m:t>𝑇</m:t>
                          </m:r>
                        </m:sup>
                      </m:sSup>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panose="02040503050406030204" pitchFamily="18" charset="0"/>
                                      </a:rPr>
                                      <m:t>0</m:t>
                                    </m:r>
                                  </m:sub>
                                  <m:sup>
                                    <m:r>
                                      <a:rPr lang="en-US" sz="2000" i="1">
                                        <a:latin typeface="Cambria Math" panose="02040503050406030204" pitchFamily="18" charset="0"/>
                                      </a:rPr>
                                      <m:t>0</m:t>
                                    </m:r>
                                  </m:sup>
                                </m:sSubSup>
                              </m:e>
                              <m:e>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panose="02040503050406030204" pitchFamily="18" charset="0"/>
                                      </a:rPr>
                                      <m:t>1</m:t>
                                    </m:r>
                                  </m:sub>
                                  <m:sup>
                                    <m:r>
                                      <a:rPr lang="en-US" sz="2000" i="1">
                                        <a:latin typeface="Cambria Math" panose="02040503050406030204" pitchFamily="18" charset="0"/>
                                      </a:rPr>
                                      <m:t>0</m:t>
                                    </m:r>
                                  </m:sup>
                                </m:sSubSup>
                              </m:e>
                            </m:mr>
                          </m:m>
                        </m:e>
                      </m:d>
                      <m:r>
                        <a:rPr lang="ru-RU" sz="2000" b="0" i="1" smtClean="0">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0</m:t>
                                  </m:r>
                                </m:sup>
                              </m:sSup>
                            </m:e>
                          </m:d>
                        </m:e>
                        <m:sup>
                          <m:r>
                            <a:rPr lang="ru-RU" sz="2000" i="1">
                              <a:latin typeface="Cambria Math" panose="02040503050406030204" pitchFamily="18" charset="0"/>
                              <a:ea typeface="Times New Roman" panose="02020603050405020304" pitchFamily="18" charset="0"/>
                              <a:cs typeface="Times New Roman" panose="02020603050405020304" pitchFamily="18" charset="0"/>
                            </a:rPr>
                            <m:t>𝑇</m:t>
                          </m:r>
                        </m:sup>
                      </m:sSup>
                    </m:oMath>
                  </m:oMathPara>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2000" i="1" dirty="0" smtClean="0">
                    <a:latin typeface="Cambria Math" panose="02040503050406030204" pitchFamily="18" charset="0"/>
                    <a:ea typeface="Times New Roman" panose="02020603050405020304" pitchFamily="18" charset="0"/>
                    <a:cs typeface="Times New Roman" panose="02020603050405020304" pitchFamily="18" charset="0"/>
                  </a:rPr>
                  <a:t>Итого:</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0</m:t>
                                  </m:r>
                                </m:sup>
                              </m:sSup>
                            </m:e>
                          </m:d>
                        </m:e>
                        <m:sup>
                          <m:r>
                            <a:rPr lang="ru-RU" sz="2000" i="1">
                              <a:latin typeface="Cambria Math" panose="02040503050406030204" pitchFamily="18" charset="0"/>
                              <a:ea typeface="Times New Roman" panose="02020603050405020304" pitchFamily="18" charset="0"/>
                              <a:cs typeface="Times New Roman" panose="02020603050405020304" pitchFamily="18" charset="0"/>
                            </a:rPr>
                            <m:t>𝑇</m:t>
                          </m:r>
                        </m:sup>
                      </m:sSup>
                    </m:oMath>
                  </m:oMathPara>
                </a14:m>
                <a:endParaRPr lang="ru-RU" sz="2000" dirty="0" smtClean="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0" y="0"/>
                <a:ext cx="9023088" cy="4405437"/>
              </a:xfrm>
              <a:prstGeom prst="rect">
                <a:avLst/>
              </a:prstGeom>
              <a:blipFill>
                <a:blip r:embed="rId3"/>
                <a:stretch>
                  <a:fillRect l="-676" t="-553"/>
                </a:stretch>
              </a:blipFill>
            </p:spPr>
            <p:txBody>
              <a:bodyPr/>
              <a:lstStyle/>
              <a:p>
                <a:r>
                  <a:rPr lang="en-US">
                    <a:noFill/>
                  </a:rPr>
                  <a:t> </a:t>
                </a:r>
              </a:p>
            </p:txBody>
          </p:sp>
        </mc:Fallback>
      </mc:AlternateContent>
    </p:spTree>
    <p:extLst>
      <p:ext uri="{BB962C8B-B14F-4D97-AF65-F5344CB8AC3E}">
        <p14:creationId xmlns:p14="http://schemas.microsoft.com/office/powerpoint/2010/main" val="28986866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 name="Рисунок 1"/>
          <p:cNvPicPr>
            <a:picLocks noChangeAspect="1"/>
          </p:cNvPicPr>
          <p:nvPr/>
        </p:nvPicPr>
        <p:blipFill>
          <a:blip r:embed="rId3"/>
          <a:stretch>
            <a:fillRect/>
          </a:stretch>
        </p:blipFill>
        <p:spPr>
          <a:xfrm>
            <a:off x="894327" y="0"/>
            <a:ext cx="7143750" cy="5070764"/>
          </a:xfrm>
          <a:prstGeom prst="rect">
            <a:avLst/>
          </a:prstGeom>
        </p:spPr>
      </p:pic>
    </p:spTree>
    <p:extLst>
      <p:ext uri="{BB962C8B-B14F-4D97-AF65-F5344CB8AC3E}">
        <p14:creationId xmlns:p14="http://schemas.microsoft.com/office/powerpoint/2010/main" val="19567603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62"/>
          <p:cNvSpPr txBox="1"/>
          <p:nvPr/>
        </p:nvSpPr>
        <p:spPr>
          <a:xfrm>
            <a:off x="0" y="0"/>
            <a:ext cx="9144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2000" b="1">
                <a:solidFill>
                  <a:srgbClr val="131313"/>
                </a:solidFill>
                <a:latin typeface="Roboto"/>
                <a:ea typeface="Roboto"/>
                <a:cs typeface="Roboto"/>
                <a:sym typeface="Roboto"/>
              </a:rPr>
              <a:t>Summarization of the Final Expressions</a:t>
            </a:r>
            <a:endParaRPr sz="2000" b="1"/>
          </a:p>
        </p:txBody>
      </p:sp>
      <p:sp>
        <p:nvSpPr>
          <p:cNvPr id="311" name="Google Shape;311;p62"/>
          <p:cNvSpPr txBox="1"/>
          <p:nvPr/>
        </p:nvSpPr>
        <p:spPr>
          <a:xfrm>
            <a:off x="0" y="647700"/>
            <a:ext cx="9144000" cy="4125000"/>
          </a:xfrm>
          <a:prstGeom prst="rect">
            <a:avLst/>
          </a:prstGeom>
          <a:noFill/>
          <a:ln>
            <a:noFill/>
          </a:ln>
        </p:spPr>
        <p:txBody>
          <a:bodyPr spcFirstLastPara="1" wrap="square" lIns="91425" tIns="91425" rIns="91425" bIns="91425" anchor="t" anchorCtr="0">
            <a:spAutoFit/>
          </a:bodyPr>
          <a:lstStyle/>
          <a:p>
            <a:pPr marL="0" lvl="0" indent="457200" algn="just" rtl="0">
              <a:spcBef>
                <a:spcPts val="0"/>
              </a:spcBef>
              <a:spcAft>
                <a:spcPts val="0"/>
              </a:spcAft>
              <a:buNone/>
            </a:pPr>
            <a:r>
              <a:rPr lang="ru" sz="1600"/>
              <a:t>Но я сейчас сделаю краткое изложение. Осталось только свести все эти формулы вместе и посмотреть, какую производную мы вычисляем и насколько мы хотим изменить матрицу W1. Это было нашей последней задачей, которую мы должны были вычислить. Изначально мы решили, что нам нужно вычислить, и шаг за шагом мы все вычислили. Мы сделали это, мы увидели, как вычислить это, как вычислить это, и теперь мы закончили, как вычислить это. Теперь время просто свести все вместе и понять, как мы вычисляем все эти B и все остальное.</a:t>
            </a:r>
            <a:endParaRPr sz="1600"/>
          </a:p>
          <a:p>
            <a:pPr marL="0" lvl="0" indent="457200" algn="just" rtl="0">
              <a:spcBef>
                <a:spcPts val="0"/>
              </a:spcBef>
              <a:spcAft>
                <a:spcPts val="0"/>
              </a:spcAft>
              <a:buNone/>
            </a:pPr>
            <a:r>
              <a:rPr lang="ru" sz="1600"/>
              <a:t>Мы имеем нейронную сеть с двумя входными слоями, скрытым слоем из трех нейронов и выходным слоем из двух нейронов. Первым делом мы принимаем входной вектор, который будет меняться для каждого обучающего примера. У нас есть готовые входные векторы и соответствующие им выходы. Размер матрицы весов зависит от количества нейронов в предыдущем слое. У нас также есть смещения (biases) для каждого слоя.</a:t>
            </a:r>
            <a:endParaRPr sz="1600"/>
          </a:p>
          <a:p>
            <a:pPr marL="0" lvl="0" indent="457200" algn="just" rtl="0">
              <a:spcBef>
                <a:spcPts val="0"/>
              </a:spcBef>
              <a:spcAft>
                <a:spcPts val="0"/>
              </a:spcAft>
              <a:buNone/>
            </a:pPr>
            <a:r>
              <a:rPr lang="ru" sz="1600"/>
              <a:t>После того, как мы инициализируем матрицы весов и смещений случайными числами, мы делаем прямой проход (forward pass), который сводится к нескольким матричным операциям. Затем мы делаем обратный проход (backward pass), вычисляем градиенты всех разных весов и смещений, обновляем их и получаем новые матрицы весов и смещений.</a:t>
            </a:r>
            <a:endParaRPr sz="16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1"/>
              <p:cNvSpPr/>
              <p:nvPr/>
            </p:nvSpPr>
            <p:spPr>
              <a:xfrm>
                <a:off x="48768" y="12192"/>
                <a:ext cx="2353056" cy="2470292"/>
              </a:xfrm>
              <a:prstGeom prst="rect">
                <a:avLst/>
              </a:prstGeom>
            </p:spPr>
            <p:txBody>
              <a:bodyPr wrap="square">
                <a:spAutoFit/>
              </a:bodyPr>
              <a:lstStyle/>
              <a:p>
                <a:pPr>
                  <a:lnSpc>
                    <a:spcPct val="150000"/>
                  </a:lnSpc>
                </a:pPr>
                <a:r>
                  <a:rPr lang="en-US" sz="2000" dirty="0" smtClean="0">
                    <a:latin typeface="Calibri" panose="020F0502020204030204" pitchFamily="34" charset="0"/>
                    <a:ea typeface="Calibri" panose="020F0502020204030204" pitchFamily="34" charset="0"/>
                    <a:cs typeface="Times New Roman" panose="02020603050405020304" pitchFamily="18" charset="0"/>
                  </a:rPr>
                  <a:t>Forward Pass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𝑍</m:t>
                          </m:r>
                        </m:e>
                        <m:sup>
                          <m:r>
                            <a:rPr lang="en-US" sz="2000" i="1">
                              <a:latin typeface="Cambria Math" panose="02040503050406030204" pitchFamily="18" charset="0"/>
                              <a:ea typeface="Calibri" panose="020F0502020204030204" pitchFamily="34" charset="0"/>
                              <a:cs typeface="Times New Roman" panose="02020603050405020304" pitchFamily="18" charset="0"/>
                            </a:rPr>
                            <m:t>1</m:t>
                          </m:r>
                        </m:sup>
                      </m:sSup>
                      <m:r>
                        <a:rPr lang="en-US" sz="2000" i="1">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𝑊</m:t>
                          </m:r>
                        </m:e>
                        <m:sup>
                          <m:r>
                            <a:rPr lang="en-US" sz="2000" i="1">
                              <a:latin typeface="Cambria Math" panose="02040503050406030204" pitchFamily="18" charset="0"/>
                              <a:ea typeface="Calibri" panose="020F0502020204030204" pitchFamily="34" charset="0"/>
                              <a:cs typeface="Times New Roman" panose="02020603050405020304" pitchFamily="18" charset="0"/>
                            </a:rPr>
                            <m:t>1</m:t>
                          </m:r>
                        </m:sup>
                      </m:sSup>
                      <m:r>
                        <a:rPr lang="en-US" sz="2000" i="1">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𝑎</m:t>
                          </m:r>
                        </m:e>
                        <m:sup>
                          <m:r>
                            <a:rPr lang="en-US" sz="2000" i="1">
                              <a:latin typeface="Cambria Math" panose="02040503050406030204" pitchFamily="18" charset="0"/>
                              <a:ea typeface="Calibri" panose="020F0502020204030204" pitchFamily="34" charset="0"/>
                              <a:cs typeface="Times New Roman" panose="02020603050405020304" pitchFamily="18" charset="0"/>
                            </a:rPr>
                            <m:t>0</m:t>
                          </m:r>
                        </m:sup>
                      </m:sSup>
                      <m:r>
                        <a:rPr lang="en-US" sz="2000" i="1">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𝑏</m:t>
                          </m:r>
                        </m:e>
                        <m:sup>
                          <m:r>
                            <a:rPr lang="en-US" sz="2000" i="1">
                              <a:latin typeface="Cambria Math" panose="02040503050406030204" pitchFamily="18" charset="0"/>
                              <a:ea typeface="Calibri" panose="020F0502020204030204" pitchFamily="34" charset="0"/>
                              <a:cs typeface="Times New Roman" panose="02020603050405020304" pitchFamily="18" charset="0"/>
                            </a:rPr>
                            <m:t>1</m:t>
                          </m:r>
                        </m:sup>
                      </m:sSup>
                    </m:oMath>
                  </m:oMathPara>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𝑎</m:t>
                          </m:r>
                        </m:e>
                        <m:sup>
                          <m:r>
                            <a:rPr lang="en-US" sz="2000" i="1">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𝑎𝑐𝑡</m:t>
                          </m:r>
                        </m:e>
                        <m:sup>
                          <m:r>
                            <a:rPr lang="en-US" sz="2000" i="1">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𝑍</m:t>
                          </m:r>
                        </m:e>
                        <m:sup>
                          <m:r>
                            <a:rPr lang="en-US" sz="2000" i="1">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000" i="1">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𝑍</m:t>
                          </m:r>
                        </m:e>
                        <m:sup>
                          <m:r>
                            <a:rPr lang="en-US" sz="2000" i="1">
                              <a:latin typeface="Cambria Math" panose="02040503050406030204" pitchFamily="18" charset="0"/>
                              <a:ea typeface="Calibri" panose="020F0502020204030204" pitchFamily="34" charset="0"/>
                              <a:cs typeface="Times New Roman" panose="02020603050405020304" pitchFamily="18" charset="0"/>
                            </a:rPr>
                            <m:t>2</m:t>
                          </m:r>
                        </m:sup>
                      </m:sSup>
                      <m:r>
                        <a:rPr lang="en-US" sz="2000" i="1">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𝑊</m:t>
                          </m:r>
                        </m:e>
                        <m:sup>
                          <m:r>
                            <a:rPr lang="en-US" sz="2000" i="1">
                              <a:latin typeface="Cambria Math" panose="02040503050406030204" pitchFamily="18" charset="0"/>
                              <a:ea typeface="Calibri" panose="020F0502020204030204" pitchFamily="34" charset="0"/>
                              <a:cs typeface="Times New Roman" panose="02020603050405020304" pitchFamily="18" charset="0"/>
                            </a:rPr>
                            <m:t>2</m:t>
                          </m:r>
                        </m:sup>
                      </m:sSup>
                      <m:r>
                        <a:rPr lang="en-US" sz="2000" i="1">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𝑎</m:t>
                          </m:r>
                        </m:e>
                        <m:sup>
                          <m:r>
                            <a:rPr lang="en-US" sz="2000" i="1">
                              <a:latin typeface="Cambria Math" panose="02040503050406030204" pitchFamily="18" charset="0"/>
                              <a:ea typeface="Calibri" panose="020F0502020204030204" pitchFamily="34" charset="0"/>
                              <a:cs typeface="Times New Roman" panose="02020603050405020304" pitchFamily="18" charset="0"/>
                            </a:rPr>
                            <m:t>1</m:t>
                          </m:r>
                        </m:sup>
                      </m:sSup>
                      <m:r>
                        <a:rPr lang="en-US" sz="2000" i="1">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𝑏</m:t>
                          </m:r>
                        </m:e>
                        <m:sup>
                          <m:r>
                            <a:rPr lang="en-US" sz="2000" i="1">
                              <a:latin typeface="Cambria Math" panose="02040503050406030204" pitchFamily="18" charset="0"/>
                              <a:ea typeface="Calibri" panose="020F0502020204030204" pitchFamily="34" charset="0"/>
                              <a:cs typeface="Times New Roman" panose="02020603050405020304" pitchFamily="18" charset="0"/>
                            </a:rPr>
                            <m:t>2</m:t>
                          </m:r>
                        </m:sup>
                      </m:sSup>
                    </m:oMath>
                  </m:oMathPara>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𝑎</m:t>
                          </m:r>
                        </m:e>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p>
                      <m:r>
                        <a:rPr lang="en-US"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𝑎𝑐𝑡</m:t>
                          </m:r>
                        </m:e>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p>
                      <m:r>
                        <a:rPr lang="en-US"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𝑍</m:t>
                          </m:r>
                        </m:e>
                        <m:sup>
                          <m:r>
                            <a:rPr lang="en-US" sz="2000" i="1">
                              <a:latin typeface="Cambria Math" panose="02040503050406030204" pitchFamily="18" charset="0"/>
                              <a:ea typeface="Times New Roman" panose="02020603050405020304" pitchFamily="18" charset="0"/>
                              <a:cs typeface="Times New Roman" panose="02020603050405020304" pitchFamily="18" charset="0"/>
                            </a:rPr>
                            <m:t>2</m:t>
                          </m:r>
                        </m:sup>
                      </m:sSup>
                      <m:r>
                        <a:rPr lang="en-US" sz="2000" i="1">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48768" y="12192"/>
                <a:ext cx="2353056" cy="2470292"/>
              </a:xfrm>
              <a:prstGeom prst="rect">
                <a:avLst/>
              </a:prstGeom>
              <a:blipFill>
                <a:blip r:embed="rId3"/>
                <a:stretch>
                  <a:fillRect l="-25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Прямоугольник 2"/>
              <p:cNvSpPr/>
              <p:nvPr/>
            </p:nvSpPr>
            <p:spPr>
              <a:xfrm>
                <a:off x="2749296" y="578358"/>
                <a:ext cx="3285744" cy="3323987"/>
              </a:xfrm>
              <a:prstGeom prst="rect">
                <a:avLst/>
              </a:prstGeom>
            </p:spPr>
            <p:txBody>
              <a:bodyPr wrap="square">
                <a:spAutoFit/>
              </a:bodyPr>
              <a:lstStyle/>
              <a:p>
                <a:pPr>
                  <a:lnSpc>
                    <a:spcPct val="150000"/>
                  </a:lnSpc>
                </a:pPr>
                <a:r>
                  <a:rPr lang="en-US" sz="2000" dirty="0" smtClean="0">
                    <a:solidFill>
                      <a:schemeClr val="tx1"/>
                    </a:solidFill>
                    <a:latin typeface="Calibri" panose="020F0502020204030204" pitchFamily="34" charset="0"/>
                    <a:ea typeface="Times New Roman" panose="02020603050405020304" pitchFamily="18" charset="0"/>
                    <a:cs typeface="Times New Roman" panose="02020603050405020304" pitchFamily="18" charset="0"/>
                  </a:rPr>
                  <a:t>Compute gradients</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p>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p>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𝑂</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𝑌</m:t>
                          </m:r>
                        </m:e>
                      </m:d>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b>
                        <m:sup>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𝑧</m:t>
                              </m:r>
                            </m:e>
                            <m:sup>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p>
                        </m:e>
                      </m:d>
                    </m:oMath>
                  </m:oMathPara>
                </a14:m>
                <a:endParaRPr lang="en-US" sz="2000" dirty="0" smtClean="0">
                  <a:solidFill>
                    <a:schemeClr val="tx1"/>
                  </a:solidFill>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𝑎</m:t>
                          </m:r>
                        </m:e>
                        <m:sup>
                          <m:r>
                            <a:rPr lang="ru-RU" sz="2000" i="1">
                              <a:solidFill>
                                <a:schemeClr val="tx1"/>
                              </a:solidFill>
                              <a:latin typeface="Cambria Math" panose="02040503050406030204" pitchFamily="18" charset="0"/>
                            </a:rPr>
                            <m:t>1</m:t>
                          </m:r>
                        </m:sup>
                      </m:sSup>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𝑊</m:t>
                                  </m:r>
                                </m:e>
                                <m:sup>
                                  <m:r>
                                    <a:rPr lang="ru-RU" sz="2000" i="1">
                                      <a:solidFill>
                                        <a:schemeClr val="tx1"/>
                                      </a:solidFill>
                                      <a:latin typeface="Cambria Math" panose="02040503050406030204" pitchFamily="18" charset="0"/>
                                    </a:rPr>
                                    <m:t>2</m:t>
                                  </m:r>
                                </m:sup>
                              </m:sSup>
                            </m:e>
                          </m:d>
                        </m:e>
                        <m:sup>
                          <m:r>
                            <a:rPr lang="en-US" sz="2000" i="1">
                              <a:solidFill>
                                <a:schemeClr val="tx1"/>
                              </a:solidFill>
                              <a:latin typeface="Cambria Math" panose="02040503050406030204" pitchFamily="18" charset="0"/>
                            </a:rPr>
                            <m:t>𝑇</m:t>
                          </m:r>
                        </m:sup>
                      </m:sSup>
                      <m:r>
                        <a:rPr lang="ru-RU"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 </m:t>
                      </m:r>
                      <m:r>
                        <a:rPr lang="en-US" sz="2000" i="1">
                          <a:solidFill>
                            <a:schemeClr val="tx1"/>
                          </a:solidFill>
                          <a:latin typeface="Cambria Math" panose="02040503050406030204" pitchFamily="18" charset="0"/>
                        </a:rPr>
                        <m:t>𝑑</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𝐸</m:t>
                          </m:r>
                        </m:e>
                        <m:sup>
                          <m:r>
                            <a:rPr lang="ru-RU" sz="2000" i="1">
                              <a:solidFill>
                                <a:schemeClr val="tx1"/>
                              </a:solidFill>
                              <a:latin typeface="Cambria Math" panose="02040503050406030204" pitchFamily="18" charset="0"/>
                            </a:rPr>
                            <m:t>2</m:t>
                          </m:r>
                        </m:sup>
                      </m:sSup>
                    </m:oMath>
                  </m:oMathPara>
                </a14:m>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e>
                        <m:sup>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p>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p>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p>
                    </m:oMath>
                  </m:oMathPara>
                </a14:m>
                <a:endParaRPr lang="en-US" sz="20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p>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p>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p>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p>
                      </m:sSup>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p>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e>
                        <m:sup>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𝑇</m:t>
                          </m:r>
                        </m:sup>
                      </m:sSup>
                    </m:oMath>
                  </m:oMathPara>
                </a14:m>
                <a:endParaRPr lang="en-US" sz="20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r>
                        <a:rPr lang="ru-RU"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𝐸</m:t>
                          </m:r>
                        </m:e>
                        <m:sup>
                          <m:r>
                            <a:rPr lang="ru-RU" sz="2000" i="1">
                              <a:solidFill>
                                <a:schemeClr val="tx1"/>
                              </a:solidFill>
                              <a:latin typeface="Cambria Math" panose="02040503050406030204" pitchFamily="18" charset="0"/>
                            </a:rPr>
                            <m:t>1</m:t>
                          </m:r>
                        </m:sup>
                      </m:sSup>
                      <m:r>
                        <a:rPr lang="ru-RU"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𝑎</m:t>
                          </m:r>
                        </m:e>
                        <m:sup>
                          <m:r>
                            <a:rPr lang="ru-RU" sz="2000" i="1">
                              <a:solidFill>
                                <a:schemeClr val="tx1"/>
                              </a:solidFill>
                              <a:latin typeface="Cambria Math" panose="02040503050406030204" pitchFamily="18" charset="0"/>
                            </a:rPr>
                            <m:t>1</m:t>
                          </m:r>
                        </m:sup>
                      </m:s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𝑎𝑐𝑡</m:t>
                          </m:r>
                        </m:e>
                        <m:sub>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m:t>
                          </m:r>
                        </m:sup>
                      </m:sSubSup>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𝑧</m:t>
                          </m:r>
                        </m:e>
                        <m:sup>
                          <m:r>
                            <a:rPr lang="en-US" sz="2000" i="1">
                              <a:solidFill>
                                <a:schemeClr val="tx1"/>
                              </a:solidFill>
                              <a:latin typeface="Cambria Math" panose="02040503050406030204" pitchFamily="18" charset="0"/>
                            </a:rPr>
                            <m:t>1</m:t>
                          </m:r>
                        </m:sup>
                      </m:sSup>
                      <m:r>
                        <a:rPr lang="en-US" sz="2000" i="1">
                          <a:solidFill>
                            <a:schemeClr val="tx1"/>
                          </a:solidFill>
                          <a:latin typeface="Cambria Math" panose="02040503050406030204" pitchFamily="18" charset="0"/>
                        </a:rPr>
                        <m:t>)</m:t>
                      </m:r>
                    </m:oMath>
                  </m:oMathPara>
                </a14:m>
                <a:endParaRPr lang="en-US" sz="2000" dirty="0">
                  <a:solidFill>
                    <a:schemeClr val="tx1"/>
                  </a:solidFill>
                </a:endParaRPr>
              </a:p>
              <a:p>
                <a:pPr>
                  <a:lnSpc>
                    <a:spcPct val="150000"/>
                  </a:lnSpc>
                </a:pPr>
                <a14:m>
                  <m:oMathPara xmlns:m="http://schemas.openxmlformats.org/officeDocument/2006/math">
                    <m:oMathParaPr>
                      <m:jc m:val="left"/>
                    </m:oMathParaPr>
                    <m:oMath xmlns:m="http://schemas.openxmlformats.org/officeDocument/2006/math">
                      <m:r>
                        <a:rPr lang="ru-RU"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𝑊</m:t>
                          </m:r>
                        </m:e>
                        <m:sup>
                          <m:r>
                            <a:rPr lang="ru-RU"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p>
                      <m:r>
                        <a:rPr lang="ru-RU"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ru-RU"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p>
                          <m:r>
                            <a:rPr lang="ru-RU"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p>
                      </m:sSup>
                      <m:r>
                        <a:rPr lang="ru-RU"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p>
                                  <m:r>
                                    <a:rPr lang="ru-RU"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sup>
                              </m:sSup>
                            </m:e>
                          </m:d>
                        </m:e>
                        <m:sup>
                          <m:r>
                            <a:rPr lang="ru-RU"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𝑇</m:t>
                          </m:r>
                        </m:sup>
                      </m:sSup>
                    </m:oMath>
                  </m:oMathPara>
                </a14:m>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Прямоугольник 2"/>
              <p:cNvSpPr>
                <a:spLocks noRot="1" noChangeAspect="1" noMove="1" noResize="1" noEditPoints="1" noAdjustHandles="1" noChangeArrowheads="1" noChangeShapeType="1" noTextEdit="1"/>
              </p:cNvSpPr>
              <p:nvPr/>
            </p:nvSpPr>
            <p:spPr>
              <a:xfrm>
                <a:off x="2749296" y="578358"/>
                <a:ext cx="3285744" cy="3323987"/>
              </a:xfrm>
              <a:prstGeom prst="rect">
                <a:avLst/>
              </a:prstGeom>
              <a:blipFill>
                <a:blip r:embed="rId4"/>
                <a:stretch>
                  <a:fillRect l="-18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Прямоугольник 3"/>
              <p:cNvSpPr/>
              <p:nvPr/>
            </p:nvSpPr>
            <p:spPr>
              <a:xfrm>
                <a:off x="6382512" y="632460"/>
                <a:ext cx="2529840" cy="2251899"/>
              </a:xfrm>
              <a:prstGeom prst="rect">
                <a:avLst/>
              </a:prstGeom>
            </p:spPr>
            <p:txBody>
              <a:bodyPr wrap="square">
                <a:spAutoFit/>
              </a:bodyPr>
              <a:lstStyle/>
              <a:p>
                <a:pPr>
                  <a:lnSpc>
                    <a:spcPct val="107000"/>
                  </a:lnSpc>
                  <a:spcAft>
                    <a:spcPts val="800"/>
                  </a:spcAft>
                </a:pPr>
                <a:r>
                  <a:rPr lang="en-US" sz="2000" dirty="0" smtClean="0">
                    <a:latin typeface="Times New Roman" panose="02020603050405020304" pitchFamily="18" charset="0"/>
                    <a:ea typeface="Calibri" panose="020F0502020204030204" pitchFamily="34" charset="0"/>
                    <a:cs typeface="Times New Roman" panose="02020603050405020304" pitchFamily="18" charset="0"/>
                  </a:rPr>
                  <a:t>Update weight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𝑊</m:t>
                          </m:r>
                        </m:e>
                        <m:sup>
                          <m:r>
                            <a:rPr lang="en-US" sz="2000" i="1">
                              <a:latin typeface="Cambria Math" panose="02040503050406030204" pitchFamily="18" charset="0"/>
                              <a:ea typeface="Calibri" panose="020F0502020204030204" pitchFamily="34" charset="0"/>
                              <a:cs typeface="Times New Roman" panose="02020603050405020304" pitchFamily="18" charset="0"/>
                            </a:rPr>
                            <m:t>1</m:t>
                          </m:r>
                        </m:sup>
                      </m:sSup>
                      <m:r>
                        <a:rPr lang="en-US" sz="2000" i="1">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𝑊</m:t>
                          </m:r>
                        </m:e>
                        <m:sup>
                          <m:r>
                            <a:rPr lang="en-US" sz="2000" i="1">
                              <a:latin typeface="Cambria Math" panose="02040503050406030204" pitchFamily="18" charset="0"/>
                              <a:ea typeface="Calibri" panose="020F0502020204030204" pitchFamily="34" charset="0"/>
                              <a:cs typeface="Times New Roman" panose="02020603050405020304" pitchFamily="18" charset="0"/>
                            </a:rPr>
                            <m:t>1</m:t>
                          </m:r>
                        </m:sup>
                      </m:sSup>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𝜂</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𝑊</m:t>
                          </m:r>
                        </m:e>
                        <m:sup>
                          <m:r>
                            <a:rPr lang="en-US" sz="2000" i="1">
                              <a:latin typeface="Cambria Math" panose="02040503050406030204" pitchFamily="18" charset="0"/>
                              <a:ea typeface="Calibri" panose="020F0502020204030204" pitchFamily="34" charset="0"/>
                              <a:cs typeface="Times New Roman" panose="02020603050405020304" pitchFamily="18" charset="0"/>
                            </a:rPr>
                            <m:t>1</m:t>
                          </m:r>
                        </m:sup>
                      </m:sSup>
                    </m:oMath>
                  </m:oMathPara>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𝑏</m:t>
                          </m:r>
                        </m:e>
                        <m:sup>
                          <m:r>
                            <a:rPr lang="en-US" sz="2000" i="1">
                              <a:latin typeface="Cambria Math" panose="02040503050406030204" pitchFamily="18" charset="0"/>
                              <a:ea typeface="Calibri" panose="020F0502020204030204" pitchFamily="34" charset="0"/>
                              <a:cs typeface="Times New Roman" panose="02020603050405020304" pitchFamily="18" charset="0"/>
                            </a:rPr>
                            <m:t>1</m:t>
                          </m:r>
                        </m:sup>
                      </m:sSup>
                      <m:r>
                        <a:rPr lang="en-US" sz="2000" i="1">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𝑏</m:t>
                          </m:r>
                        </m:e>
                        <m:sup>
                          <m:r>
                            <a:rPr lang="en-US" sz="2000" i="1">
                              <a:latin typeface="Cambria Math" panose="02040503050406030204" pitchFamily="18" charset="0"/>
                              <a:ea typeface="Calibri" panose="020F0502020204030204" pitchFamily="34" charset="0"/>
                              <a:cs typeface="Times New Roman" panose="02020603050405020304" pitchFamily="18" charset="0"/>
                            </a:rPr>
                            <m:t>1</m:t>
                          </m:r>
                        </m:sup>
                      </m:sSup>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𝜂</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𝑏</m:t>
                          </m:r>
                        </m:e>
                        <m:sup>
                          <m:r>
                            <a:rPr lang="en-US" sz="2000" i="1">
                              <a:latin typeface="Cambria Math" panose="02040503050406030204" pitchFamily="18" charset="0"/>
                              <a:ea typeface="Calibri" panose="020F0502020204030204" pitchFamily="34" charset="0"/>
                              <a:cs typeface="Times New Roman" panose="02020603050405020304" pitchFamily="18" charset="0"/>
                            </a:rPr>
                            <m:t>1</m:t>
                          </m:r>
                        </m:sup>
                      </m:sSup>
                    </m:oMath>
                  </m:oMathPara>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𝑊</m:t>
                          </m:r>
                        </m:e>
                        <m:sup>
                          <m:r>
                            <a:rPr lang="en-US" sz="2000" i="1">
                              <a:latin typeface="Cambria Math" panose="02040503050406030204" pitchFamily="18" charset="0"/>
                              <a:ea typeface="Calibri" panose="020F0502020204030204" pitchFamily="34" charset="0"/>
                              <a:cs typeface="Times New Roman" panose="02020603050405020304" pitchFamily="18" charset="0"/>
                            </a:rPr>
                            <m:t>2</m:t>
                          </m:r>
                        </m:sup>
                      </m:sSup>
                      <m:r>
                        <a:rPr lang="en-US" sz="2000" i="1">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𝑊</m:t>
                          </m:r>
                        </m:e>
                        <m:sup>
                          <m:r>
                            <a:rPr lang="ru-RU" sz="2000" b="0" i="1" smtClean="0">
                              <a:latin typeface="Cambria Math" panose="02040503050406030204" pitchFamily="18" charset="0"/>
                              <a:ea typeface="Calibri" panose="020F0502020204030204" pitchFamily="34" charset="0"/>
                              <a:cs typeface="Times New Roman" panose="02020603050405020304" pitchFamily="18" charset="0"/>
                            </a:rPr>
                            <m:t>2</m:t>
                          </m:r>
                        </m:sup>
                      </m:sSup>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𝜂</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𝑊</m:t>
                          </m:r>
                        </m:e>
                        <m:sup>
                          <m:r>
                            <a:rPr lang="en-US" sz="2000" i="1">
                              <a:latin typeface="Cambria Math" panose="02040503050406030204" pitchFamily="18" charset="0"/>
                              <a:ea typeface="Calibri" panose="020F0502020204030204" pitchFamily="34" charset="0"/>
                              <a:cs typeface="Times New Roman" panose="02020603050405020304" pitchFamily="18" charset="0"/>
                            </a:rPr>
                            <m:t>2</m:t>
                          </m:r>
                        </m:sup>
                      </m:sSup>
                    </m:oMath>
                  </m:oMathPara>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𝑏</m:t>
                          </m:r>
                        </m:e>
                        <m:sup>
                          <m:r>
                            <a:rPr lang="en-US" sz="2000" i="1">
                              <a:latin typeface="Cambria Math" panose="02040503050406030204" pitchFamily="18" charset="0"/>
                              <a:ea typeface="Calibri" panose="020F0502020204030204" pitchFamily="34" charset="0"/>
                              <a:cs typeface="Times New Roman" panose="02020603050405020304" pitchFamily="18" charset="0"/>
                            </a:rPr>
                            <m:t>2</m:t>
                          </m:r>
                        </m:sup>
                      </m:sSup>
                      <m:r>
                        <a:rPr lang="en-US" sz="2000" i="1">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𝑏</m:t>
                          </m:r>
                        </m:e>
                        <m:sup>
                          <m:r>
                            <a:rPr lang="ru-RU" sz="2000" b="0" i="1" smtClean="0">
                              <a:latin typeface="Cambria Math" panose="02040503050406030204" pitchFamily="18" charset="0"/>
                              <a:ea typeface="Calibri" panose="020F0502020204030204" pitchFamily="34" charset="0"/>
                              <a:cs typeface="Times New Roman" panose="02020603050405020304" pitchFamily="18" charset="0"/>
                            </a:rPr>
                            <m:t>2</m:t>
                          </m:r>
                        </m:sup>
                      </m:sSup>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𝜂</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𝑏</m:t>
                          </m:r>
                        </m:e>
                        <m:sup>
                          <m:r>
                            <a:rPr lang="en-US" sz="2000" i="1">
                              <a:latin typeface="Cambria Math" panose="02040503050406030204" pitchFamily="18" charset="0"/>
                              <a:ea typeface="Calibri" panose="020F0502020204030204" pitchFamily="34" charset="0"/>
                              <a:cs typeface="Times New Roman" panose="02020603050405020304" pitchFamily="18" charset="0"/>
                            </a:rPr>
                            <m:t>2</m:t>
                          </m:r>
                        </m:sup>
                      </m:sSup>
                    </m:oMath>
                  </m:oMathPara>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6382512" y="632460"/>
                <a:ext cx="2529840" cy="2251899"/>
              </a:xfrm>
              <a:prstGeom prst="rect">
                <a:avLst/>
              </a:prstGeom>
              <a:blipFill>
                <a:blip r:embed="rId5"/>
                <a:stretch>
                  <a:fillRect l="-2410" t="-1626"/>
                </a:stretch>
              </a:blipFill>
            </p:spPr>
            <p:txBody>
              <a:bodyPr/>
              <a:lstStyle/>
              <a:p>
                <a:r>
                  <a:rPr lang="en-US">
                    <a:noFill/>
                  </a:rPr>
                  <a:t> </a:t>
                </a:r>
              </a:p>
            </p:txBody>
          </p:sp>
        </mc:Fallback>
      </mc:AlternateContent>
      <p:sp>
        <p:nvSpPr>
          <p:cNvPr id="5" name="Прямоугольник 4"/>
          <p:cNvSpPr/>
          <p:nvPr/>
        </p:nvSpPr>
        <p:spPr>
          <a:xfrm>
            <a:off x="3023616" y="23217"/>
            <a:ext cx="5888736" cy="399405"/>
          </a:xfrm>
          <a:prstGeom prst="rect">
            <a:avLst/>
          </a:prstGeom>
        </p:spPr>
        <p:txBody>
          <a:bodyPr wrap="square">
            <a:spAutoFit/>
          </a:bodyPr>
          <a:lstStyle/>
          <a:p>
            <a:pPr algn="ctr">
              <a:lnSpc>
                <a:spcPct val="107000"/>
              </a:lnSpc>
            </a:pPr>
            <a:r>
              <a:rPr lang="en-US" sz="2000" dirty="0">
                <a:latin typeface="Times New Roman" panose="02020603050405020304" pitchFamily="18" charset="0"/>
                <a:ea typeface="Calibri" panose="020F0502020204030204" pitchFamily="34" charset="0"/>
                <a:cs typeface="Times New Roman" panose="02020603050405020304" pitchFamily="18" charset="0"/>
              </a:rPr>
              <a:t>Backpropagation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40677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1"/>
              <p:cNvSpPr/>
              <p:nvPr/>
            </p:nvSpPr>
            <p:spPr>
              <a:xfrm>
                <a:off x="0" y="293073"/>
                <a:ext cx="2596896" cy="956159"/>
              </a:xfrm>
              <a:prstGeom prst="rect">
                <a:avLst/>
              </a:prstGeom>
            </p:spPr>
            <p:txBody>
              <a:bodyPr wrap="square">
                <a:spAutoFit/>
              </a:bodyPr>
              <a:lstStyle/>
              <a:p>
                <a:pPr algn="ctr">
                  <a:lnSpc>
                    <a:spcPct val="107000"/>
                  </a:lnSpc>
                  <a:spcAft>
                    <a:spcPts val="800"/>
                  </a:spcAft>
                </a:pPr>
                <a14:m>
                  <m:oMathPara xmlns:m="http://schemas.openxmlformats.org/officeDocument/2006/math">
                    <m:oMathParaPr>
                      <m:jc m:val="left"/>
                    </m:oMathParaPr>
                    <m:oMath xmlns:m="http://schemas.openxmlformats.org/officeDocument/2006/math">
                      <m:sSup>
                        <m:sSupPr>
                          <m:ctrlPr>
                            <a:rPr lang="en-US" sz="2000" i="1" smtClean="0">
                              <a:latin typeface="Cambria Math" panose="02040503050406030204" pitchFamily="18" charset="0"/>
                              <a:ea typeface="Calibri" panose="020F0502020204030204" pitchFamily="34" charset="0"/>
                              <a:cs typeface="Times New Roman" panose="02020603050405020304" pitchFamily="18" charset="0"/>
                            </a:rPr>
                          </m:ctrlPr>
                        </m:sSupPr>
                        <m:e>
                          <m:r>
                            <a:rPr lang="en-US" sz="2000" b="0" i="1" smtClean="0">
                              <a:latin typeface="Cambria Math" panose="02040503050406030204" pitchFamily="18" charset="0"/>
                              <a:ea typeface="Calibri" panose="020F0502020204030204" pitchFamily="34" charset="0"/>
                              <a:cs typeface="Times New Roman" panose="02020603050405020304" pitchFamily="18" charset="0"/>
                            </a:rPr>
                            <m:t>𝐸</m:t>
                          </m:r>
                        </m:e>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p>
                      <m:r>
                        <a:rPr lang="ru-RU" sz="2000" i="1">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ru-RU" sz="2000" i="1">
                              <a:latin typeface="Cambria Math" panose="02040503050406030204" pitchFamily="18" charset="0"/>
                              <a:ea typeface="Calibri" panose="020F0502020204030204" pitchFamily="34" charset="0"/>
                              <a:cs typeface="Times New Roman" panose="02020603050405020304" pitchFamily="18" charset="0"/>
                            </a:rPr>
                            <m:t>𝑊</m:t>
                          </m:r>
                        </m:e>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p>
                      <m:r>
                        <a:rPr lang="ru-RU" sz="2000" i="1">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ru-RU" sz="2000" i="1">
                              <a:latin typeface="Cambria Math" panose="02040503050406030204" pitchFamily="18" charset="0"/>
                              <a:ea typeface="Calibri" panose="020F0502020204030204" pitchFamily="34" charset="0"/>
                              <a:cs typeface="Times New Roman" panose="02020603050405020304" pitchFamily="18" charset="0"/>
                            </a:rPr>
                            <m:t>𝑎</m:t>
                          </m:r>
                        </m:e>
                        <m:sup>
                          <m:r>
                            <a:rPr lang="ru-RU" sz="2000" i="1">
                              <a:latin typeface="Cambria Math" panose="02040503050406030204" pitchFamily="18" charset="0"/>
                              <a:ea typeface="Calibri" panose="020F0502020204030204" pitchFamily="34" charset="0"/>
                              <a:cs typeface="Times New Roman" panose="02020603050405020304" pitchFamily="18" charset="0"/>
                            </a:rPr>
                            <m:t>1</m:t>
                          </m:r>
                        </m:sup>
                      </m:sSup>
                      <m:r>
                        <a:rPr lang="ru-RU" sz="2000" i="1">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ru-RU" sz="2000" i="1">
                              <a:latin typeface="Cambria Math" panose="02040503050406030204" pitchFamily="18" charset="0"/>
                              <a:ea typeface="Calibri" panose="020F0502020204030204" pitchFamily="34" charset="0"/>
                              <a:cs typeface="Times New Roman" panose="02020603050405020304" pitchFamily="18" charset="0"/>
                            </a:rPr>
                            <m:t>𝑏</m:t>
                          </m:r>
                        </m:e>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p>
                    </m:oMath>
                  </m:oMathPara>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14:m>
                  <m:oMathPara xmlns:m="http://schemas.openxmlformats.org/officeDocument/2006/math">
                    <m:oMathParaPr>
                      <m:jc m:val="left"/>
                    </m:oMathParaPr>
                    <m:oMath xmlns:m="http://schemas.openxmlformats.org/officeDocument/2006/math">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𝑎𝑐𝑡</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𝐸</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0" y="293073"/>
                <a:ext cx="2596896" cy="95615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Прямоугольник 2"/>
              <p:cNvSpPr/>
              <p:nvPr/>
            </p:nvSpPr>
            <p:spPr>
              <a:xfrm>
                <a:off x="3017520" y="293074"/>
                <a:ext cx="2846832" cy="2251899"/>
              </a:xfrm>
              <a:prstGeom prst="rect">
                <a:avLst/>
              </a:prstGeom>
            </p:spPr>
            <p:txBody>
              <a:bodyPr wrap="square">
                <a:spAutoFit/>
              </a:bodyPr>
              <a:lstStyle/>
              <a:p>
                <a:pPr algn="ctr">
                  <a:lnSpc>
                    <a:spcPct val="107000"/>
                  </a:lnSpc>
                  <a:spcAft>
                    <a:spcPts val="800"/>
                  </a:spcAft>
                </a:pPr>
                <a14:m>
                  <m:oMathPara xmlns:m="http://schemas.openxmlformats.org/officeDocument/2006/math">
                    <m:oMathParaPr>
                      <m:jc m:val="left"/>
                    </m:oMathParaPr>
                    <m:oMath xmlns:m="http://schemas.openxmlformats.org/officeDocument/2006/math">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p>
                            </m:e>
                          </m:d>
                        </m:e>
                        <m:sup>
                          <m:r>
                            <a:rPr lang="ru-RU" sz="2000" i="1">
                              <a:latin typeface="Cambria Math" panose="02040503050406030204" pitchFamily="18" charset="0"/>
                              <a:ea typeface="Times New Roman" panose="02020603050405020304" pitchFamily="18" charset="0"/>
                              <a:cs typeface="Times New Roman" panose="02020603050405020304" pitchFamily="18" charset="0"/>
                            </a:rPr>
                            <m:t>𝑇</m:t>
                          </m:r>
                        </m:sup>
                      </m:sSup>
                    </m:oMath>
                  </m:oMathPara>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14:m>
                  <m:oMathPara xmlns:m="http://schemas.openxmlformats.org/officeDocument/2006/math">
                    <m:oMathParaPr>
                      <m:jc m:val="left"/>
                    </m:oMathParaPr>
                    <m:oMath xmlns:m="http://schemas.openxmlformats.org/officeDocument/2006/math">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𝑇</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2</m:t>
                          </m:r>
                        </m:sup>
                      </m:sSup>
                    </m:oMath>
                  </m:oMathPara>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𝑎𝑐𝑡</m:t>
                          </m:r>
                        </m:e>
                        <m:sub>
                          <m:r>
                            <a:rPr lang="ru-RU" sz="2000" i="1">
                              <a:latin typeface="Cambria Math" panose="02040503050406030204" pitchFamily="18" charset="0"/>
                              <a:ea typeface="Times New Roman" panose="02020603050405020304" pitchFamily="18" charset="0"/>
                              <a:cs typeface="Times New Roman" panose="02020603050405020304" pitchFamily="18" charset="0"/>
                            </a:rPr>
                            <m:t>1</m:t>
                          </m:r>
                        </m:sub>
                        <m: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𝑧</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p>
                        </m:e>
                      </m:d>
                    </m:oMath>
                  </m:oMathPara>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𝑏</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p>
                    </m:oMath>
                  </m:oMathPara>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𝑊</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𝐸</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1</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ru-RU" sz="2000" i="1">
                                  <a:latin typeface="Cambria Math" panose="02040503050406030204" pitchFamily="18" charset="0"/>
                                  <a:ea typeface="Times New Roman" panose="02020603050405020304" pitchFamily="18" charset="0"/>
                                  <a:cs typeface="Times New Roman" panose="02020603050405020304" pitchFamily="18" charset="0"/>
                                </a:rPr>
                                <m:t>𝑎</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0</m:t>
                              </m:r>
                            </m:sup>
                          </m:sSup>
                          <m:r>
                            <a:rPr lang="ru-RU" sz="2000" i="1">
                              <a:latin typeface="Cambria Math" panose="02040503050406030204" pitchFamily="18" charset="0"/>
                              <a:ea typeface="Times New Roman" panose="02020603050405020304" pitchFamily="18" charset="0"/>
                              <a:cs typeface="Times New Roman" panose="02020603050405020304" pitchFamily="18" charset="0"/>
                            </a:rPr>
                            <m:t>)</m:t>
                          </m:r>
                        </m:e>
                        <m:sup>
                          <m:r>
                            <a:rPr lang="ru-RU" sz="2000" i="1">
                              <a:latin typeface="Cambria Math" panose="02040503050406030204" pitchFamily="18" charset="0"/>
                              <a:ea typeface="Times New Roman" panose="02020603050405020304" pitchFamily="18" charset="0"/>
                              <a:cs typeface="Times New Roman" panose="02020603050405020304" pitchFamily="18" charset="0"/>
                            </a:rPr>
                            <m:t>𝑇</m:t>
                          </m:r>
                        </m:sup>
                      </m:sSup>
                    </m:oMath>
                  </m:oMathPara>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3" name="Прямоугольник 2"/>
              <p:cNvSpPr>
                <a:spLocks noRot="1" noChangeAspect="1" noMove="1" noResize="1" noEditPoints="1" noAdjustHandles="1" noChangeArrowheads="1" noChangeShapeType="1" noTextEdit="1"/>
              </p:cNvSpPr>
              <p:nvPr/>
            </p:nvSpPr>
            <p:spPr>
              <a:xfrm>
                <a:off x="3017520" y="293074"/>
                <a:ext cx="2846832" cy="22518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Прямоугольник 3"/>
              <p:cNvSpPr/>
              <p:nvPr/>
            </p:nvSpPr>
            <p:spPr>
              <a:xfrm>
                <a:off x="6400800" y="293538"/>
                <a:ext cx="2633472" cy="956159"/>
              </a:xfrm>
              <a:prstGeom prst="rect">
                <a:avLst/>
              </a:prstGeom>
            </p:spPr>
            <p:txBody>
              <a:bodyPr wrap="square">
                <a:spAutoFit/>
              </a:bodyPr>
              <a:lstStyle/>
              <a:p>
                <a:pPr algn="ctr">
                  <a:lnSpc>
                    <a:spcPct val="107000"/>
                  </a:lnSpc>
                  <a:spcAft>
                    <a:spcPts val="800"/>
                  </a:spcAft>
                </a:pPr>
                <a14:m>
                  <m:oMathPara xmlns:m="http://schemas.openxmlformats.org/officeDocument/2006/math">
                    <m:oMathParaPr>
                      <m:jc m:val="left"/>
                    </m:oMathParaPr>
                    <m:oMath xmlns:m="http://schemas.openxmlformats.org/officeDocument/2006/math">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ru-RU" sz="2000" i="1">
                              <a:latin typeface="Cambria Math" panose="02040503050406030204" pitchFamily="18" charset="0"/>
                              <a:ea typeface="Calibri" panose="020F0502020204030204" pitchFamily="34" charset="0"/>
                              <a:cs typeface="Times New Roman" panose="02020603050405020304" pitchFamily="18" charset="0"/>
                            </a:rPr>
                            <m:t>𝑊</m:t>
                          </m:r>
                        </m:e>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p>
                      <m:r>
                        <a:rPr lang="ru-RU" sz="2000" i="1">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ru-RU" sz="2000" i="1">
                              <a:latin typeface="Cambria Math" panose="02040503050406030204" pitchFamily="18" charset="0"/>
                              <a:ea typeface="Calibri" panose="020F0502020204030204" pitchFamily="34" charset="0"/>
                              <a:cs typeface="Times New Roman" panose="02020603050405020304" pitchFamily="18" charset="0"/>
                            </a:rPr>
                            <m:t>𝑊</m:t>
                          </m:r>
                        </m:e>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p>
                      <m:r>
                        <a:rPr lang="ru-RU" sz="2000" i="1">
                          <a:latin typeface="Cambria Math" panose="02040503050406030204" pitchFamily="18" charset="0"/>
                          <a:ea typeface="Calibri" panose="020F0502020204030204" pitchFamily="34" charset="0"/>
                          <a:cs typeface="Times New Roman" panose="02020603050405020304" pitchFamily="18" charset="0"/>
                        </a:rPr>
                        <m:t>−</m:t>
                      </m:r>
                      <m:r>
                        <a:rPr lang="ru-RU" sz="2000" i="1">
                          <a:latin typeface="Cambria Math" panose="02040503050406030204" pitchFamily="18" charset="0"/>
                          <a:ea typeface="Calibri" panose="020F0502020204030204" pitchFamily="34" charset="0"/>
                          <a:cs typeface="Times New Roman" panose="02020603050405020304" pitchFamily="18" charset="0"/>
                        </a:rPr>
                        <m:t>𝜂</m:t>
                      </m:r>
                      <m:r>
                        <a:rPr lang="ru-RU" sz="2000" i="1">
                          <a:latin typeface="Cambria Math" panose="02040503050406030204" pitchFamily="18" charset="0"/>
                          <a:ea typeface="Calibri" panose="020F0502020204030204" pitchFamily="34" charset="0"/>
                          <a:cs typeface="Times New Roman" panose="02020603050405020304" pitchFamily="18" charset="0"/>
                        </a:rPr>
                        <m:t>∙</m:t>
                      </m:r>
                      <m:r>
                        <a:rPr lang="ru-RU" sz="2000" i="1">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ru-RU" sz="2000" i="1">
                              <a:latin typeface="Cambria Math" panose="02040503050406030204" pitchFamily="18" charset="0"/>
                              <a:ea typeface="Calibri" panose="020F0502020204030204" pitchFamily="34" charset="0"/>
                              <a:cs typeface="Times New Roman" panose="02020603050405020304" pitchFamily="18" charset="0"/>
                            </a:rPr>
                            <m:t>𝑊</m:t>
                          </m:r>
                        </m:e>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p>
                    </m:oMath>
                  </m:oMathPara>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14:m>
                  <m:oMathPara xmlns:m="http://schemas.openxmlformats.org/officeDocument/2006/math">
                    <m:oMathParaPr>
                      <m:jc m:val="left"/>
                    </m:oMathParaPr>
                    <m:oMath xmlns:m="http://schemas.openxmlformats.org/officeDocument/2006/math">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ru-RU" sz="2000" i="1">
                              <a:latin typeface="Cambria Math" panose="02040503050406030204" pitchFamily="18" charset="0"/>
                              <a:ea typeface="Calibri" panose="020F0502020204030204" pitchFamily="34" charset="0"/>
                              <a:cs typeface="Times New Roman" panose="02020603050405020304" pitchFamily="18" charset="0"/>
                            </a:rPr>
                            <m:t>𝑏</m:t>
                          </m:r>
                        </m:e>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p>
                      <m:r>
                        <a:rPr lang="ru-RU" sz="2000" i="1">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ru-RU" sz="2000" i="1">
                              <a:latin typeface="Cambria Math" panose="02040503050406030204" pitchFamily="18" charset="0"/>
                              <a:ea typeface="Calibri" panose="020F0502020204030204" pitchFamily="34" charset="0"/>
                              <a:cs typeface="Times New Roman" panose="02020603050405020304" pitchFamily="18" charset="0"/>
                            </a:rPr>
                            <m:t>𝑏</m:t>
                          </m:r>
                        </m:e>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p>
                      <m:r>
                        <a:rPr lang="ru-RU" sz="2000" i="1">
                          <a:latin typeface="Cambria Math" panose="02040503050406030204" pitchFamily="18" charset="0"/>
                          <a:ea typeface="Calibri" panose="020F0502020204030204" pitchFamily="34" charset="0"/>
                          <a:cs typeface="Times New Roman" panose="02020603050405020304" pitchFamily="18" charset="0"/>
                        </a:rPr>
                        <m:t>−</m:t>
                      </m:r>
                      <m:r>
                        <a:rPr lang="ru-RU" sz="2000" i="1">
                          <a:latin typeface="Cambria Math" panose="02040503050406030204" pitchFamily="18" charset="0"/>
                          <a:ea typeface="Calibri" panose="020F0502020204030204" pitchFamily="34" charset="0"/>
                          <a:cs typeface="Times New Roman" panose="02020603050405020304" pitchFamily="18" charset="0"/>
                        </a:rPr>
                        <m:t>𝜂</m:t>
                      </m:r>
                      <m:r>
                        <a:rPr lang="ru-RU" sz="2000" i="1">
                          <a:latin typeface="Cambria Math" panose="02040503050406030204" pitchFamily="18" charset="0"/>
                          <a:ea typeface="Calibri" panose="020F0502020204030204" pitchFamily="34" charset="0"/>
                          <a:cs typeface="Times New Roman" panose="02020603050405020304" pitchFamily="18" charset="0"/>
                        </a:rPr>
                        <m:t>∙</m:t>
                      </m:r>
                      <m:r>
                        <a:rPr lang="ru-RU" sz="2000" i="1">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ru-RU" sz="2000" i="1">
                              <a:latin typeface="Cambria Math" panose="02040503050406030204" pitchFamily="18" charset="0"/>
                              <a:ea typeface="Calibri" panose="020F0502020204030204" pitchFamily="34" charset="0"/>
                              <a:cs typeface="Times New Roman" panose="02020603050405020304" pitchFamily="18" charset="0"/>
                            </a:rPr>
                            <m:t>𝑏</m:t>
                          </m:r>
                        </m:e>
                        <m:sup>
                          <m:r>
                            <a:rPr lang="ru-RU" sz="2000" i="1">
                              <a:latin typeface="Cambria Math" panose="02040503050406030204" pitchFamily="18" charset="0"/>
                              <a:ea typeface="Calibri" panose="020F0502020204030204" pitchFamily="34" charset="0"/>
                              <a:cs typeface="Times New Roman" panose="02020603050405020304" pitchFamily="18" charset="0"/>
                            </a:rPr>
                            <m:t>2</m:t>
                          </m:r>
                        </m:sup>
                      </m:sSup>
                    </m:oMath>
                  </m:oMathPara>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6400800" y="293538"/>
                <a:ext cx="2633472" cy="956159"/>
              </a:xfrm>
              <a:prstGeom prst="rect">
                <a:avLst/>
              </a:prstGeom>
              <a:blipFill>
                <a:blip r:embed="rId5"/>
                <a:stretch>
                  <a:fillRect/>
                </a:stretch>
              </a:blipFill>
            </p:spPr>
            <p:txBody>
              <a:bodyPr/>
              <a:lstStyle/>
              <a:p>
                <a:r>
                  <a:rPr lang="en-US">
                    <a:noFill/>
                  </a:rPr>
                  <a:t> </a:t>
                </a:r>
              </a:p>
            </p:txBody>
          </p:sp>
        </mc:Fallback>
      </mc:AlternateContent>
      <p:sp>
        <p:nvSpPr>
          <p:cNvPr id="5" name="Полилиния 4"/>
          <p:cNvSpPr/>
          <p:nvPr/>
        </p:nvSpPr>
        <p:spPr>
          <a:xfrm>
            <a:off x="573024" y="1353312"/>
            <a:ext cx="7046976" cy="2718817"/>
          </a:xfrm>
          <a:custGeom>
            <a:avLst/>
            <a:gdLst>
              <a:gd name="connsiteX0" fmla="*/ 7083552 w 7083552"/>
              <a:gd name="connsiteY0" fmla="*/ 0 h 2718817"/>
              <a:gd name="connsiteX1" fmla="*/ 3986784 w 7083552"/>
              <a:gd name="connsiteY1" fmla="*/ 2718816 h 2718817"/>
              <a:gd name="connsiteX2" fmla="*/ 0 w 7083552"/>
              <a:gd name="connsiteY2" fmla="*/ 12192 h 2718817"/>
              <a:gd name="connsiteX3" fmla="*/ 0 w 7083552"/>
              <a:gd name="connsiteY3" fmla="*/ 12192 h 2718817"/>
            </a:gdLst>
            <a:ahLst/>
            <a:cxnLst>
              <a:cxn ang="0">
                <a:pos x="connsiteX0" y="connsiteY0"/>
              </a:cxn>
              <a:cxn ang="0">
                <a:pos x="connsiteX1" y="connsiteY1"/>
              </a:cxn>
              <a:cxn ang="0">
                <a:pos x="connsiteX2" y="connsiteY2"/>
              </a:cxn>
              <a:cxn ang="0">
                <a:pos x="connsiteX3" y="connsiteY3"/>
              </a:cxn>
            </a:cxnLst>
            <a:rect l="l" t="t" r="r" b="b"/>
            <a:pathLst>
              <a:path w="7083552" h="2718817">
                <a:moveTo>
                  <a:pt x="7083552" y="0"/>
                </a:moveTo>
                <a:cubicBezTo>
                  <a:pt x="6125464" y="1358392"/>
                  <a:pt x="5167376" y="2716784"/>
                  <a:pt x="3986784" y="2718816"/>
                </a:cubicBezTo>
                <a:cubicBezTo>
                  <a:pt x="2806192" y="2720848"/>
                  <a:pt x="0" y="12192"/>
                  <a:pt x="0" y="12192"/>
                </a:cubicBezTo>
                <a:lnTo>
                  <a:pt x="0" y="12192"/>
                </a:ln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Прямоугольник 5"/>
          <p:cNvSpPr/>
          <p:nvPr/>
        </p:nvSpPr>
        <p:spPr>
          <a:xfrm>
            <a:off x="5065896" y="4021855"/>
            <a:ext cx="2048959" cy="400110"/>
          </a:xfrm>
          <a:prstGeom prst="rect">
            <a:avLst/>
          </a:prstGeom>
        </p:spPr>
        <p:txBody>
          <a:bodyPr wrap="none">
            <a:spAutoFit/>
          </a:bodyPr>
          <a:lstStyle/>
          <a:p>
            <a:r>
              <a:rPr lang="en-US" sz="2000" dirty="0" smtClean="0">
                <a:latin typeface="Times New Roman" panose="02020603050405020304" pitchFamily="18" charset="0"/>
                <a:cs typeface="Times New Roman" panose="02020603050405020304" pitchFamily="18" charset="0"/>
              </a:rPr>
              <a:t>Epoch </a:t>
            </a:r>
            <a:r>
              <a:rPr lang="en-US" sz="2000" dirty="0">
                <a:latin typeface="Times New Roman" panose="02020603050405020304" pitchFamily="18" charset="0"/>
                <a:cs typeface="Times New Roman" panose="02020603050405020304" pitchFamily="18" charset="0"/>
              </a:rPr>
              <a:t>of example</a:t>
            </a:r>
          </a:p>
        </p:txBody>
      </p:sp>
    </p:spTree>
    <p:extLst>
      <p:ext uri="{BB962C8B-B14F-4D97-AF65-F5344CB8AC3E}">
        <p14:creationId xmlns:p14="http://schemas.microsoft.com/office/powerpoint/2010/main" val="32167769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2" name="Прямоугольник 1"/>
          <p:cNvSpPr/>
          <p:nvPr/>
        </p:nvSpPr>
        <p:spPr>
          <a:xfrm>
            <a:off x="0" y="2161830"/>
            <a:ext cx="9143999" cy="861774"/>
          </a:xfrm>
          <a:prstGeom prst="rect">
            <a:avLst/>
          </a:prstGeom>
        </p:spPr>
        <p:txBody>
          <a:bodyPr wrap="square">
            <a:spAutoFit/>
          </a:bodyPr>
          <a:lstStyle/>
          <a:p>
            <a:pPr algn="ctr"/>
            <a:r>
              <a:rPr lang="en-US" sz="5000" b="1" dirty="0">
                <a:latin typeface="Times New Roman" panose="02020603050405020304" pitchFamily="18" charset="0"/>
                <a:ea typeface="Calibri" panose="020F0502020204030204" pitchFamily="34" charset="0"/>
                <a:cs typeface="Times New Roman" panose="02020603050405020304" pitchFamily="18" charset="0"/>
              </a:rPr>
              <a:t>Example </a:t>
            </a:r>
            <a:r>
              <a:rPr lang="en-US" sz="5000" b="1" dirty="0" smtClean="0">
                <a:latin typeface="Times New Roman" panose="02020603050405020304" pitchFamily="18" charset="0"/>
                <a:ea typeface="Calibri" panose="020F0502020204030204" pitchFamily="34" charset="0"/>
                <a:cs typeface="Times New Roman" panose="02020603050405020304" pitchFamily="18" charset="0"/>
              </a:rPr>
              <a:t>1</a:t>
            </a:r>
            <a:endParaRPr lang="en-US" sz="5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 name="Рисунок 2"/>
          <p:cNvPicPr/>
          <p:nvPr/>
        </p:nvPicPr>
        <p:blipFill>
          <a:blip r:embed="rId3"/>
          <a:stretch>
            <a:fillRect/>
          </a:stretch>
        </p:blipFill>
        <p:spPr>
          <a:xfrm>
            <a:off x="158496" y="0"/>
            <a:ext cx="8887967" cy="5143500"/>
          </a:xfrm>
          <a:prstGeom prst="rect">
            <a:avLst/>
          </a:prstGeom>
        </p:spPr>
      </p:pic>
    </p:spTree>
    <p:extLst>
      <p:ext uri="{BB962C8B-B14F-4D97-AF65-F5344CB8AC3E}">
        <p14:creationId xmlns:p14="http://schemas.microsoft.com/office/powerpoint/2010/main" val="36451945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5471041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315537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1"/>
              <p:cNvSpPr/>
              <p:nvPr/>
            </p:nvSpPr>
            <p:spPr>
              <a:xfrm>
                <a:off x="0" y="0"/>
                <a:ext cx="9144000" cy="4278094"/>
              </a:xfrm>
              <a:prstGeom prst="rect">
                <a:avLst/>
              </a:prstGeom>
            </p:spPr>
            <p:txBody>
              <a:bodyPr wrap="square">
                <a:spAutoFit/>
              </a:bodyPr>
              <a:lstStyle/>
              <a:p>
                <a:pPr algn="just"/>
                <a:r>
                  <a:rPr lang="ru-RU"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Затем</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мы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рассмотрим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алгоритм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обратного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распространения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ошибки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для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выходного</a:t>
                </a:r>
                <a:r>
                  <a:rPr lang="en-US" sz="1600" dirty="0">
                    <a:latin typeface="Times New Roman" panose="02020603050405020304" pitchFamily="18" charset="0"/>
                    <a:cs typeface="Times New Roman" panose="02020603050405020304" pitchFamily="18" charset="0"/>
                  </a:rPr>
                  <a:t> и </a:t>
                </a:r>
                <a:r>
                  <a:rPr lang="en-US" sz="1600" dirty="0" err="1">
                    <a:latin typeface="Times New Roman" panose="02020603050405020304" pitchFamily="18" charset="0"/>
                    <a:cs typeface="Times New Roman" panose="02020603050405020304" pitchFamily="18" charset="0"/>
                  </a:rPr>
                  <a:t>скрытого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слоев</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Мы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рассмотрим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их</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отдельно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потому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что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методологии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отличаются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сначала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мы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должны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ввести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еще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несколько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обозначений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для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вычислений</a:t>
                </a:r>
                <a:r>
                  <a:rPr lang="en-US" sz="1600" dirty="0">
                    <a:latin typeface="Times New Roman" panose="02020603050405020304" pitchFamily="18" charset="0"/>
                    <a:cs typeface="Times New Roman" panose="02020603050405020304" pitchFamily="18" charset="0"/>
                  </a:rPr>
                  <a:t>.</a:t>
                </a:r>
              </a:p>
              <a:p>
                <a:pPr algn="just"/>
                <a:r>
                  <a:rPr lang="ru-RU"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Линейная</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модельная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функция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равна</a:t>
                </a:r>
                <a:r>
                  <a:rPr lang="en-US" sz="1600" dirty="0">
                    <a:latin typeface="Times New Roman" panose="02020603050405020304" pitchFamily="18" charset="0"/>
                    <a:cs typeface="Times New Roman" panose="02020603050405020304" pitchFamily="18" charset="0"/>
                  </a:rPr>
                  <a:t>:</a:t>
                </a:r>
              </a:p>
              <a:p>
                <a:pPr algn="just"/>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cs typeface="Times New Roman" panose="02020603050405020304" pitchFamily="18" charset="0"/>
                        </a:rPr>
                        <m:t>𝑓</m:t>
                      </m:r>
                      <m:r>
                        <a:rPr lang="en-US" sz="160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𝑥</m:t>
                      </m:r>
                      <m:r>
                        <a:rPr lang="en-US" sz="1600" i="1" dirty="0" smtClean="0">
                          <a:latin typeface="Cambria Math" panose="02040503050406030204" pitchFamily="18" charset="0"/>
                          <a:cs typeface="Times New Roman" panose="02020603050405020304" pitchFamily="18" charset="0"/>
                        </a:rPr>
                        <m:t>) = </m:t>
                      </m:r>
                      <m:r>
                        <a:rPr lang="en-US" sz="1600" i="1" dirty="0" err="1">
                          <a:latin typeface="Cambria Math" panose="02040503050406030204" pitchFamily="18" charset="0"/>
                          <a:cs typeface="Times New Roman" panose="02020603050405020304" pitchFamily="18" charset="0"/>
                        </a:rPr>
                        <m:t>𝑥</m:t>
                      </m:r>
                      <m:r>
                        <a:rPr lang="en-US" sz="16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𝑤</m:t>
                      </m:r>
                      <m:r>
                        <a:rPr lang="en-US" sz="1600" i="1" dirty="0">
                          <a:latin typeface="Cambria Math" panose="02040503050406030204" pitchFamily="18" charset="0"/>
                          <a:cs typeface="Times New Roman" panose="02020603050405020304" pitchFamily="18" charset="0"/>
                        </a:rPr>
                        <m:t> + </m:t>
                      </m:r>
                      <m:r>
                        <a:rPr lang="en-US" sz="1600" i="1" dirty="0">
                          <a:latin typeface="Cambria Math" panose="02040503050406030204" pitchFamily="18" charset="0"/>
                          <a:cs typeface="Times New Roman" panose="02020603050405020304" pitchFamily="18" charset="0"/>
                        </a:rPr>
                        <m:t>𝑏</m:t>
                      </m:r>
                    </m:oMath>
                  </m:oMathPara>
                </a14:m>
                <a:endParaRPr lang="en-US" sz="1600" dirty="0">
                  <a:latin typeface="Times New Roman" panose="02020603050405020304" pitchFamily="18" charset="0"/>
                  <a:cs typeface="Times New Roman" panose="02020603050405020304" pitchFamily="18" charset="0"/>
                </a:endParaRPr>
              </a:p>
              <a:p>
                <a:pPr algn="just"/>
                <a:r>
                  <a:rPr lang="en-US" sz="1600" dirty="0" err="1">
                    <a:latin typeface="Times New Roman" panose="02020603050405020304" pitchFamily="18" charset="0"/>
                    <a:cs typeface="Times New Roman" panose="02020603050405020304" pitchFamily="18" charset="0"/>
                  </a:rPr>
                  <a:t>где</a:t>
                </a:r>
                <a:r>
                  <a:rPr lang="en-US" sz="1600" dirty="0">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x - </a:t>
                </a:r>
                <a:r>
                  <a:rPr lang="en-US" sz="1600" dirty="0" err="1">
                    <a:latin typeface="Times New Roman" panose="02020603050405020304" pitchFamily="18" charset="0"/>
                    <a:cs typeface="Times New Roman" panose="02020603050405020304" pitchFamily="18" charset="0"/>
                  </a:rPr>
                  <a:t>вход</a:t>
                </a:r>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w - </a:t>
                </a:r>
                <a:r>
                  <a:rPr lang="en-US" sz="1600" dirty="0" err="1">
                    <a:latin typeface="Times New Roman" panose="02020603050405020304" pitchFamily="18" charset="0"/>
                    <a:cs typeface="Times New Roman" panose="02020603050405020304" pitchFamily="18" charset="0"/>
                  </a:rPr>
                  <a:t>коэффициент</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вес</a:t>
                </a:r>
                <a:r>
                  <a:rPr lang="en-US" sz="1600" dirty="0">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b - </a:t>
                </a:r>
                <a:r>
                  <a:rPr lang="en-US" sz="1600" dirty="0" err="1">
                    <a:latin typeface="Times New Roman" panose="02020603050405020304" pitchFamily="18" charset="0"/>
                    <a:cs typeface="Times New Roman" panose="02020603050405020304" pitchFamily="18" charset="0"/>
                  </a:rPr>
                  <a:t>перехват</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смещение</a:t>
                </a:r>
                <a:r>
                  <a:rPr lang="en-US" sz="1600" dirty="0">
                    <a:latin typeface="Times New Roman" panose="02020603050405020304" pitchFamily="18" charset="0"/>
                    <a:cs typeface="Times New Roman" panose="02020603050405020304" pitchFamily="18" charset="0"/>
                  </a:rPr>
                  <a:t>)</a:t>
                </a:r>
              </a:p>
              <a:p>
                <a:pPr algn="just"/>
                <a:r>
                  <a:rPr lang="ru-RU"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Здесь</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мы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используем</a:t>
                </a:r>
                <a:r>
                  <a:rPr lang="en-US" sz="1600" dirty="0">
                    <a:latin typeface="Times New Roman" panose="02020603050405020304" pitchFamily="18" charset="0"/>
                    <a:cs typeface="Times New Roman" panose="02020603050405020304" pitchFamily="18" charset="0"/>
                  </a:rPr>
                  <a:t> a </a:t>
                </a:r>
                <a:r>
                  <a:rPr lang="en-US" sz="1600" dirty="0" err="1">
                    <a:latin typeface="Times New Roman" panose="02020603050405020304" pitchFamily="18" charset="0"/>
                    <a:cs typeface="Times New Roman" panose="02020603050405020304" pitchFamily="18" charset="0"/>
                  </a:rPr>
                  <a:t>для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линейной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комбинации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перед</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активацией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где</a:t>
                </a:r>
                <a:r>
                  <a:rPr lang="en-US" sz="1600" dirty="0">
                    <a:latin typeface="Times New Roman" panose="02020603050405020304" pitchFamily="18" charset="0"/>
                    <a:cs typeface="Times New Roman" panose="02020603050405020304" pitchFamily="18" charset="0"/>
                  </a:rPr>
                  <a:t>:</a:t>
                </a:r>
              </a:p>
              <a:p>
                <a:pPr algn="just"/>
                <a14:m>
                  <m:oMathPara xmlns:m="http://schemas.openxmlformats.org/officeDocument/2006/math">
                    <m:oMathParaPr>
                      <m:jc m:val="centerGroup"/>
                    </m:oMathParaPr>
                    <m:oMath xmlns:m="http://schemas.openxmlformats.org/officeDocument/2006/math">
                      <m:sSup>
                        <m:sSupPr>
                          <m:ctrlPr>
                            <a:rPr lang="en-US" sz="1600" b="0" i="1" dirty="0" smtClean="0">
                              <a:latin typeface="Cambria Math" panose="02040503050406030204" pitchFamily="18" charset="0"/>
                              <a:cs typeface="Times New Roman" panose="02020603050405020304" pitchFamily="18" charset="0"/>
                            </a:rPr>
                          </m:ctrlPr>
                        </m:sSupPr>
                        <m:e>
                          <m:r>
                            <a:rPr lang="en-US" sz="1600" i="1" dirty="0" smtClean="0">
                              <a:latin typeface="Cambria Math" panose="02040503050406030204" pitchFamily="18" charset="0"/>
                              <a:cs typeface="Times New Roman" panose="02020603050405020304" pitchFamily="18" charset="0"/>
                            </a:rPr>
                            <m:t>𝑎</m:t>
                          </m:r>
                        </m:e>
                        <m:sup>
                          <m:r>
                            <a:rPr lang="en-US" sz="1600" b="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1</m:t>
                          </m:r>
                          <m:r>
                            <a:rPr lang="en-US" sz="1600" b="0" i="1" dirty="0" smtClean="0">
                              <a:latin typeface="Cambria Math" panose="02040503050406030204" pitchFamily="18" charset="0"/>
                              <a:cs typeface="Times New Roman" panose="02020603050405020304" pitchFamily="18" charset="0"/>
                            </a:rPr>
                            <m:t>)</m:t>
                          </m:r>
                        </m:sup>
                      </m:sSup>
                      <m:r>
                        <a:rPr lang="en-US" sz="1600" i="1" dirty="0" smtClean="0">
                          <a:latin typeface="Cambria Math" panose="02040503050406030204" pitchFamily="18" charset="0"/>
                          <a:cs typeface="Times New Roman" panose="02020603050405020304" pitchFamily="18" charset="0"/>
                        </a:rPr>
                        <m:t> = </m:t>
                      </m:r>
                      <m:r>
                        <a:rPr lang="en-US" sz="1600" i="1" dirty="0" err="1">
                          <a:latin typeface="Cambria Math" panose="02040503050406030204" pitchFamily="18" charset="0"/>
                          <a:cs typeface="Times New Roman" panose="02020603050405020304" pitchFamily="18" charset="0"/>
                        </a:rPr>
                        <m:t>𝑥</m:t>
                      </m:r>
                      <m:r>
                        <a:rPr lang="en-US" sz="16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𝑤</m:t>
                      </m:r>
                      <m:r>
                        <a:rPr lang="en-US" sz="1600" i="1" dirty="0">
                          <a:latin typeface="Cambria Math" panose="02040503050406030204" pitchFamily="18" charset="0"/>
                          <a:cs typeface="Times New Roman" panose="02020603050405020304" pitchFamily="18" charset="0"/>
                        </a:rPr>
                        <m:t> + </m:t>
                      </m:r>
                      <m:sSup>
                        <m:sSupPr>
                          <m:ctrlPr>
                            <a:rPr lang="en-US" sz="1600" b="0" i="1" dirty="0" smtClean="0">
                              <a:latin typeface="Cambria Math" panose="02040503050406030204" pitchFamily="18" charset="0"/>
                              <a:cs typeface="Times New Roman" panose="02020603050405020304" pitchFamily="18" charset="0"/>
                            </a:rPr>
                          </m:ctrlPr>
                        </m:sSupPr>
                        <m:e>
                          <m:r>
                            <a:rPr lang="en-US" sz="1600" i="1" dirty="0">
                              <a:latin typeface="Cambria Math" panose="02040503050406030204" pitchFamily="18" charset="0"/>
                              <a:cs typeface="Times New Roman" panose="02020603050405020304" pitchFamily="18" charset="0"/>
                            </a:rPr>
                            <m:t>𝑏</m:t>
                          </m:r>
                        </m:e>
                        <m:sup>
                          <m:r>
                            <a:rPr lang="en-US" sz="1600" b="0" i="1" dirty="0" smtClean="0">
                              <a:latin typeface="Cambria Math" panose="02040503050406030204" pitchFamily="18" charset="0"/>
                              <a:cs typeface="Times New Roman" panose="02020603050405020304" pitchFamily="18" charset="0"/>
                            </a:rPr>
                            <m:t>(</m:t>
                          </m:r>
                          <m:r>
                            <a:rPr lang="en-US" sz="1600" i="1" dirty="0">
                              <a:latin typeface="Cambria Math" panose="02040503050406030204" pitchFamily="18" charset="0"/>
                              <a:cs typeface="Times New Roman" panose="02020603050405020304" pitchFamily="18" charset="0"/>
                            </a:rPr>
                            <m:t>1</m:t>
                          </m:r>
                          <m:r>
                            <a:rPr lang="en-US" sz="1600" b="0" i="1" dirty="0" smtClean="0">
                              <a:latin typeface="Cambria Math" panose="02040503050406030204" pitchFamily="18" charset="0"/>
                              <a:cs typeface="Times New Roman" panose="02020603050405020304" pitchFamily="18" charset="0"/>
                            </a:rPr>
                            <m:t>)</m:t>
                          </m:r>
                        </m:sup>
                      </m:sSup>
                    </m:oMath>
                  </m:oMathPara>
                </a14:m>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и</a:t>
                </a:r>
              </a:p>
              <a:p>
                <a:pPr algn="just"/>
                <a14:m>
                  <m:oMathPara xmlns:m="http://schemas.openxmlformats.org/officeDocument/2006/math">
                    <m:oMathParaPr>
                      <m:jc m:val="centerGroup"/>
                    </m:oMathParaPr>
                    <m:oMath xmlns:m="http://schemas.openxmlformats.org/officeDocument/2006/math">
                      <m:sSup>
                        <m:sSupPr>
                          <m:ctrlPr>
                            <a:rPr lang="en-US" sz="1600" b="0" i="1" dirty="0" smtClean="0">
                              <a:latin typeface="Cambria Math" panose="02040503050406030204" pitchFamily="18" charset="0"/>
                              <a:cs typeface="Times New Roman" panose="02020603050405020304" pitchFamily="18" charset="0"/>
                            </a:rPr>
                          </m:ctrlPr>
                        </m:sSupPr>
                        <m:e>
                          <m:r>
                            <a:rPr lang="en-US" sz="1600" i="1" dirty="0" smtClean="0">
                              <a:latin typeface="Cambria Math" panose="02040503050406030204" pitchFamily="18" charset="0"/>
                              <a:cs typeface="Times New Roman" panose="02020603050405020304" pitchFamily="18" charset="0"/>
                            </a:rPr>
                            <m:t>𝑎</m:t>
                          </m:r>
                        </m:e>
                        <m:sup>
                          <m:r>
                            <a:rPr lang="en-US" sz="1600" b="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2</m:t>
                          </m:r>
                          <m:r>
                            <a:rPr lang="en-US" sz="1600" b="0" i="1" dirty="0" smtClean="0">
                              <a:latin typeface="Cambria Math" panose="02040503050406030204" pitchFamily="18" charset="0"/>
                              <a:cs typeface="Times New Roman" panose="02020603050405020304" pitchFamily="18" charset="0"/>
                            </a:rPr>
                            <m:t>)</m:t>
                          </m:r>
                        </m:sup>
                      </m:sSup>
                      <m:r>
                        <a:rPr lang="en-US" sz="1600" i="1" dirty="0" smtClean="0">
                          <a:latin typeface="Cambria Math" panose="02040503050406030204" pitchFamily="18" charset="0"/>
                          <a:cs typeface="Times New Roman" panose="02020603050405020304" pitchFamily="18" charset="0"/>
                        </a:rPr>
                        <m:t> = </m:t>
                      </m:r>
                      <m:r>
                        <a:rPr lang="en-US" sz="1600" i="1" dirty="0" err="1">
                          <a:latin typeface="Cambria Math" panose="02040503050406030204" pitchFamily="18" charset="0"/>
                          <a:cs typeface="Times New Roman" panose="02020603050405020304" pitchFamily="18" charset="0"/>
                        </a:rPr>
                        <m:t>h</m:t>
                      </m:r>
                      <m:r>
                        <a:rPr lang="en-US" sz="16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𝑢</m:t>
                      </m:r>
                      <m:r>
                        <a:rPr lang="en-US" sz="1600" i="1" dirty="0">
                          <a:latin typeface="Cambria Math" panose="02040503050406030204" pitchFamily="18" charset="0"/>
                          <a:cs typeface="Times New Roman" panose="02020603050405020304" pitchFamily="18" charset="0"/>
                        </a:rPr>
                        <m:t> + </m:t>
                      </m:r>
                      <m:sSup>
                        <m:sSupPr>
                          <m:ctrlPr>
                            <a:rPr lang="en-US" sz="1600" b="0" i="1" dirty="0" smtClean="0">
                              <a:latin typeface="Cambria Math" panose="02040503050406030204" pitchFamily="18" charset="0"/>
                              <a:cs typeface="Times New Roman" panose="02020603050405020304" pitchFamily="18" charset="0"/>
                            </a:rPr>
                          </m:ctrlPr>
                        </m:sSupPr>
                        <m:e>
                          <m:r>
                            <a:rPr lang="en-US" sz="1600" i="1" dirty="0">
                              <a:latin typeface="Cambria Math" panose="02040503050406030204" pitchFamily="18" charset="0"/>
                              <a:cs typeface="Times New Roman" panose="02020603050405020304" pitchFamily="18" charset="0"/>
                            </a:rPr>
                            <m:t>𝑏</m:t>
                          </m:r>
                        </m:e>
                        <m:sup>
                          <m:r>
                            <a:rPr lang="en-US" sz="1600" b="0" i="1" dirty="0" smtClean="0">
                              <a:latin typeface="Cambria Math" panose="02040503050406030204" pitchFamily="18" charset="0"/>
                              <a:cs typeface="Times New Roman" panose="02020603050405020304" pitchFamily="18" charset="0"/>
                            </a:rPr>
                            <m:t>(</m:t>
                          </m:r>
                          <m:r>
                            <a:rPr lang="en-US" sz="1600" i="1" dirty="0">
                              <a:latin typeface="Cambria Math" panose="02040503050406030204" pitchFamily="18" charset="0"/>
                              <a:cs typeface="Times New Roman" panose="02020603050405020304" pitchFamily="18" charset="0"/>
                            </a:rPr>
                            <m:t>2</m:t>
                          </m:r>
                          <m:r>
                            <a:rPr lang="en-US" sz="1600" b="0" i="1" dirty="0" smtClean="0">
                              <a:latin typeface="Cambria Math" panose="02040503050406030204" pitchFamily="18" charset="0"/>
                              <a:cs typeface="Times New Roman" panose="02020603050405020304" pitchFamily="18" charset="0"/>
                            </a:rPr>
                            <m:t>)</m:t>
                          </m:r>
                        </m:sup>
                      </m:sSup>
                    </m:oMath>
                  </m:oMathPara>
                </a14:m>
                <a:endParaRPr lang="en-US" sz="1600" dirty="0">
                  <a:latin typeface="Times New Roman" panose="02020603050405020304" pitchFamily="18" charset="0"/>
                  <a:cs typeface="Times New Roman" panose="02020603050405020304" pitchFamily="18" charset="0"/>
                </a:endParaRPr>
              </a:p>
              <a:p>
                <a:pPr algn="just"/>
                <a:r>
                  <a:rPr lang="ru-RU" sz="16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С </a:t>
                </a:r>
                <a:r>
                  <a:rPr lang="en-US" sz="1600" dirty="0" err="1">
                    <a:latin typeface="Times New Roman" panose="02020603050405020304" pitchFamily="18" charset="0"/>
                    <a:cs typeface="Times New Roman" panose="02020603050405020304" pitchFamily="18" charset="0"/>
                  </a:rPr>
                  <a:t>помощью</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этого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обозначения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выход</a:t>
                </a:r>
                <a:r>
                  <a:rPr lang="en-US" sz="1600" dirty="0">
                    <a:latin typeface="Times New Roman" panose="02020603050405020304" pitchFamily="18" charset="0"/>
                    <a:cs typeface="Times New Roman" panose="02020603050405020304" pitchFamily="18" charset="0"/>
                  </a:rPr>
                  <a:t> y </a:t>
                </a:r>
                <a:r>
                  <a:rPr lang="en-US" sz="1600" dirty="0" err="1">
                    <a:latin typeface="Times New Roman" panose="02020603050405020304" pitchFamily="18" charset="0"/>
                    <a:cs typeface="Times New Roman" panose="02020603050405020304" pitchFamily="18" charset="0"/>
                  </a:rPr>
                  <a:t>равен</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активированной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линейной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комбинации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Поскольку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невозможно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рассмотреть</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все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функции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активации</a:t>
                </a:r>
                <a:r>
                  <a:rPr lang="en-US" sz="1600" dirty="0">
                    <a:latin typeface="Times New Roman" panose="02020603050405020304" pitchFamily="18" charset="0"/>
                    <a:cs typeface="Times New Roman" panose="02020603050405020304" pitchFamily="18" charset="0"/>
                  </a:rPr>
                  <a:t> и </a:t>
                </a:r>
                <a:r>
                  <a:rPr lang="en-US" sz="1600" dirty="0" err="1">
                    <a:latin typeface="Times New Roman" panose="02020603050405020304" pitchFamily="18" charset="0"/>
                    <a:cs typeface="Times New Roman" panose="02020603050405020304" pitchFamily="18" charset="0"/>
                  </a:rPr>
                  <a:t>потерь</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мы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сосредоточимся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наиболее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распространенных</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сигмоидной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активации</a:t>
                </a:r>
                <a:r>
                  <a:rPr lang="en-US" sz="1600" dirty="0">
                    <a:latin typeface="Times New Roman" panose="02020603050405020304" pitchFamily="18" charset="0"/>
                    <a:cs typeface="Times New Roman" panose="02020603050405020304" pitchFamily="18" charset="0"/>
                  </a:rPr>
                  <a:t> и </a:t>
                </a:r>
                <a14:m>
                  <m:oMath xmlns:m="http://schemas.openxmlformats.org/officeDocument/2006/math">
                    <m:sSub>
                      <m:sSubPr>
                        <m:ctrlPr>
                          <a:rPr lang="en-US" sz="1600" b="0" i="1" dirty="0" smtClean="0">
                            <a:latin typeface="Cambria Math" panose="02040503050406030204" pitchFamily="18" charset="0"/>
                            <a:cs typeface="Times New Roman" panose="02020603050405020304" pitchFamily="18" charset="0"/>
                          </a:rPr>
                        </m:ctrlPr>
                      </m:sSubPr>
                      <m:e>
                        <m:r>
                          <a:rPr lang="en-US" sz="1600" i="1" dirty="0" smtClean="0">
                            <a:latin typeface="Cambria Math" panose="02040503050406030204" pitchFamily="18" charset="0"/>
                            <a:cs typeface="Times New Roman" panose="02020603050405020304" pitchFamily="18" charset="0"/>
                          </a:rPr>
                          <m:t>𝐿</m:t>
                        </m:r>
                      </m:e>
                      <m:sub>
                        <m:r>
                          <a:rPr lang="en-US" sz="1600" i="1" dirty="0" smtClean="0">
                            <a:latin typeface="Cambria Math" panose="02040503050406030204" pitchFamily="18" charset="0"/>
                            <a:cs typeface="Times New Roman" panose="02020603050405020304" pitchFamily="18" charset="0"/>
                          </a:rPr>
                          <m:t>2</m:t>
                        </m:r>
                      </m:sub>
                    </m:sSub>
                  </m:oMath>
                </a14:m>
                <a:r>
                  <a:rPr lang="en-US" sz="1600" dirty="0">
                    <a:latin typeface="Times New Roman" panose="02020603050405020304" pitchFamily="18" charset="0"/>
                    <a:cs typeface="Times New Roman" panose="02020603050405020304" pitchFamily="18" charset="0"/>
                  </a:rPr>
                  <a:t>-норме </a:t>
                </a:r>
                <a:r>
                  <a:rPr lang="en-US" sz="1600" dirty="0" err="1">
                    <a:latin typeface="Times New Roman" panose="02020603050405020304" pitchFamily="18" charset="0"/>
                    <a:cs typeface="Times New Roman" panose="02020603050405020304" pitchFamily="18" charset="0"/>
                  </a:rPr>
                  <a:t>потерь</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Поэтому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для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выходного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слоя</a:t>
                </a:r>
                <a:r>
                  <a:rPr lang="en-US" sz="1600" dirty="0">
                    <a:latin typeface="Times New Roman" panose="02020603050405020304" pitchFamily="18" charset="0"/>
                    <a:cs typeface="Times New Roman" panose="02020603050405020304" pitchFamily="18" charset="0"/>
                  </a:rPr>
                  <a:t> у </a:t>
                </a:r>
                <a:r>
                  <a:rPr lang="en-US" sz="1600" dirty="0" err="1">
                    <a:latin typeface="Times New Roman" panose="02020603050405020304" pitchFamily="18" charset="0"/>
                    <a:cs typeface="Times New Roman" panose="02020603050405020304" pitchFamily="18" charset="0"/>
                  </a:rPr>
                  <a:t>нас</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есть</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𝑦</m:t>
                    </m:r>
                    <m:r>
                      <a:rPr lang="en-US" sz="1600" i="1" dirty="0" smtClean="0">
                        <a:latin typeface="Cambria Math" panose="02040503050406030204" pitchFamily="18" charset="0"/>
                        <a:cs typeface="Times New Roman" panose="02020603050405020304" pitchFamily="18" charset="0"/>
                      </a:rPr>
                      <m:t> = </m:t>
                    </m:r>
                    <m:r>
                      <a:rPr lang="en-US" sz="1600" i="1" dirty="0" smtClean="0">
                        <a:latin typeface="Cambria Math" panose="02040503050406030204" pitchFamily="18" charset="0"/>
                        <a:cs typeface="Times New Roman" panose="02020603050405020304" pitchFamily="18" charset="0"/>
                      </a:rPr>
                      <m:t>𝜎</m:t>
                    </m:r>
                    <m:r>
                      <a:rPr lang="en-US" sz="1600" i="1" dirty="0" smtClean="0">
                        <a:latin typeface="Cambria Math" panose="02040503050406030204" pitchFamily="18" charset="0"/>
                        <a:cs typeface="Times New Roman" panose="02020603050405020304" pitchFamily="18" charset="0"/>
                      </a:rPr>
                      <m:t>(</m:t>
                    </m:r>
                    <m:sSup>
                      <m:sSupPr>
                        <m:ctrlPr>
                          <a:rPr lang="en-US" sz="1600" b="0" i="1" dirty="0" smtClean="0">
                            <a:latin typeface="Cambria Math" panose="02040503050406030204" pitchFamily="18" charset="0"/>
                            <a:cs typeface="Times New Roman" panose="02020603050405020304" pitchFamily="18" charset="0"/>
                          </a:rPr>
                        </m:ctrlPr>
                      </m:sSupPr>
                      <m:e>
                        <m:r>
                          <a:rPr lang="en-US" sz="1600" i="1" dirty="0" smtClean="0">
                            <a:latin typeface="Cambria Math" panose="02040503050406030204" pitchFamily="18" charset="0"/>
                            <a:cs typeface="Times New Roman" panose="02020603050405020304" pitchFamily="18" charset="0"/>
                          </a:rPr>
                          <m:t>𝑎</m:t>
                        </m:r>
                      </m:e>
                      <m:sup>
                        <m:r>
                          <a:rPr lang="en-US" sz="1600" b="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2</m:t>
                        </m:r>
                        <m:r>
                          <a:rPr lang="en-US" sz="1600" b="0" i="1" dirty="0" smtClean="0">
                            <a:latin typeface="Cambria Math" panose="02040503050406030204" pitchFamily="18" charset="0"/>
                            <a:cs typeface="Times New Roman" panose="02020603050405020304" pitchFamily="18" charset="0"/>
                          </a:rPr>
                          <m:t>)</m:t>
                        </m:r>
                      </m:sup>
                    </m:sSup>
                    <m:r>
                      <a:rPr lang="en-US" sz="1600" i="1" dirty="0" smtClean="0">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а </a:t>
                </a:r>
                <a:r>
                  <a:rPr lang="en-US" sz="1600" dirty="0" err="1">
                    <a:latin typeface="Times New Roman" panose="02020603050405020304" pitchFamily="18" charset="0"/>
                    <a:cs typeface="Times New Roman" panose="02020603050405020304" pitchFamily="18" charset="0"/>
                  </a:rPr>
                  <a:t>для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скрытого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слоя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мы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получаем</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h</m:t>
                    </m:r>
                    <m:r>
                      <a:rPr lang="en-US" sz="1600" i="1" dirty="0" smtClean="0">
                        <a:latin typeface="Cambria Math" panose="02040503050406030204" pitchFamily="18" charset="0"/>
                        <a:cs typeface="Times New Roman" panose="02020603050405020304" pitchFamily="18" charset="0"/>
                      </a:rPr>
                      <m:t> = </m:t>
                    </m:r>
                    <m:r>
                      <a:rPr lang="en-US" sz="1600" i="1" dirty="0" smtClean="0">
                        <a:latin typeface="Cambria Math" panose="02040503050406030204" pitchFamily="18" charset="0"/>
                        <a:cs typeface="Times New Roman" panose="02020603050405020304" pitchFamily="18" charset="0"/>
                      </a:rPr>
                      <m:t>𝜎</m:t>
                    </m:r>
                    <m:r>
                      <a:rPr lang="en-US" sz="1600" i="1" dirty="0" smtClean="0">
                        <a:latin typeface="Cambria Math" panose="02040503050406030204" pitchFamily="18" charset="0"/>
                        <a:cs typeface="Times New Roman" panose="02020603050405020304" pitchFamily="18" charset="0"/>
                      </a:rPr>
                      <m:t>(</m:t>
                    </m:r>
                    <m:sSup>
                      <m:sSupPr>
                        <m:ctrlPr>
                          <a:rPr lang="en-US" sz="1600" b="0" i="1" dirty="0" smtClean="0">
                            <a:latin typeface="Cambria Math" panose="02040503050406030204" pitchFamily="18" charset="0"/>
                            <a:cs typeface="Times New Roman" panose="02020603050405020304" pitchFamily="18" charset="0"/>
                          </a:rPr>
                        </m:ctrlPr>
                      </m:sSupPr>
                      <m:e>
                        <m:r>
                          <a:rPr lang="en-US" sz="1600" i="1" dirty="0" smtClean="0">
                            <a:latin typeface="Cambria Math" panose="02040503050406030204" pitchFamily="18" charset="0"/>
                            <a:cs typeface="Times New Roman" panose="02020603050405020304" pitchFamily="18" charset="0"/>
                          </a:rPr>
                          <m:t>𝑎</m:t>
                        </m:r>
                      </m:e>
                      <m:sup>
                        <m:r>
                          <a:rPr lang="en-US" sz="1600" b="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1</m:t>
                        </m:r>
                        <m:r>
                          <a:rPr lang="en-US" sz="1600" b="0" i="1" dirty="0" smtClean="0">
                            <a:latin typeface="Cambria Math" panose="02040503050406030204" pitchFamily="18" charset="0"/>
                            <a:cs typeface="Times New Roman" panose="02020603050405020304" pitchFamily="18" charset="0"/>
                          </a:rPr>
                          <m:t>)</m:t>
                        </m:r>
                      </m:sup>
                    </m:sSup>
                    <m:r>
                      <a:rPr lang="en-US" sz="1600" i="1" dirty="0" smtClean="0">
                        <a:latin typeface="Cambria Math" panose="02040503050406030204" pitchFamily="18" charset="0"/>
                        <a:cs typeface="Times New Roman" panose="02020603050405020304" pitchFamily="18" charset="0"/>
                      </a:rPr>
                      <m:t>).</m:t>
                    </m:r>
                  </m:oMath>
                </a14:m>
                <a:endParaRPr lang="en-US" sz="1600" dirty="0">
                  <a:latin typeface="Times New Roman" panose="02020603050405020304" pitchFamily="18" charset="0"/>
                  <a:cs typeface="Times New Roman" panose="02020603050405020304" pitchFamily="18" charset="0"/>
                </a:endParaRP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0" y="0"/>
                <a:ext cx="9144000" cy="4278094"/>
              </a:xfrm>
              <a:prstGeom prst="rect">
                <a:avLst/>
              </a:prstGeom>
              <a:blipFill>
                <a:blip r:embed="rId3"/>
                <a:stretch>
                  <a:fillRect l="-333" t="-427" r="-333" b="-1567"/>
                </a:stretch>
              </a:blipFill>
            </p:spPr>
            <p:txBody>
              <a:bodyPr/>
              <a:lstStyle/>
              <a:p>
                <a:r>
                  <a:rPr lang="en-US">
                    <a:noFill/>
                  </a:rPr>
                  <a:t> </a:t>
                </a:r>
              </a:p>
            </p:txBody>
          </p:sp>
        </mc:Fallback>
      </mc:AlternateContent>
    </p:spTree>
    <p:extLst>
      <p:ext uri="{BB962C8B-B14F-4D97-AF65-F5344CB8AC3E}">
        <p14:creationId xmlns:p14="http://schemas.microsoft.com/office/powerpoint/2010/main" val="1454542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608837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0816832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0" y="0"/>
            <a:ext cx="9131808" cy="5143500"/>
          </a:xfrm>
          <a:prstGeom prst="rect">
            <a:avLst/>
          </a:prstGeom>
        </p:spPr>
      </p:pic>
    </p:spTree>
    <p:extLst>
      <p:ext uri="{BB962C8B-B14F-4D97-AF65-F5344CB8AC3E}">
        <p14:creationId xmlns:p14="http://schemas.microsoft.com/office/powerpoint/2010/main" val="32336226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566748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5662675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2" name="Прямоугольник 1"/>
          <p:cNvSpPr/>
          <p:nvPr/>
        </p:nvSpPr>
        <p:spPr>
          <a:xfrm>
            <a:off x="0" y="1975104"/>
            <a:ext cx="9144000" cy="861774"/>
          </a:xfrm>
          <a:prstGeom prst="rect">
            <a:avLst/>
          </a:prstGeom>
        </p:spPr>
        <p:txBody>
          <a:bodyPr wrap="square">
            <a:spAutoFit/>
          </a:bodyPr>
          <a:lstStyle/>
          <a:p>
            <a:pPr algn="ctr"/>
            <a:r>
              <a:rPr lang="en-US" sz="5000" b="1" dirty="0">
                <a:latin typeface="Times New Roman" panose="02020603050405020304" pitchFamily="18" charset="0"/>
                <a:ea typeface="Calibri" panose="020F0502020204030204" pitchFamily="34" charset="0"/>
                <a:cs typeface="Times New Roman" panose="02020603050405020304" pitchFamily="18" charset="0"/>
              </a:rPr>
              <a:t>Example </a:t>
            </a:r>
            <a:r>
              <a:rPr lang="en-US" sz="5000" b="1" dirty="0" smtClean="0">
                <a:latin typeface="Times New Roman" panose="02020603050405020304" pitchFamily="18" charset="0"/>
                <a:ea typeface="Calibri" panose="020F0502020204030204" pitchFamily="34" charset="0"/>
                <a:cs typeface="Times New Roman" panose="02020603050405020304" pitchFamily="18" charset="0"/>
              </a:rPr>
              <a:t>2</a:t>
            </a:r>
            <a:endParaRPr lang="en-US" sz="5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40786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371594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rotWithShape="1">
          <a:blip r:embed="rId3"/>
          <a:srcRect r="647" b="3189"/>
          <a:stretch/>
        </p:blipFill>
        <p:spPr>
          <a:xfrm>
            <a:off x="0" y="0"/>
            <a:ext cx="9144000" cy="5143500"/>
          </a:xfrm>
          <a:prstGeom prst="rect">
            <a:avLst/>
          </a:prstGeom>
        </p:spPr>
      </p:pic>
    </p:spTree>
    <p:extLst>
      <p:ext uri="{BB962C8B-B14F-4D97-AF65-F5344CB8AC3E}">
        <p14:creationId xmlns:p14="http://schemas.microsoft.com/office/powerpoint/2010/main" val="40402636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0527694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rotWithShape="1">
          <a:blip r:embed="rId3"/>
          <a:srcRect r="11953"/>
          <a:stretch/>
        </p:blipFill>
        <p:spPr>
          <a:xfrm>
            <a:off x="0" y="0"/>
            <a:ext cx="9143999" cy="5143500"/>
          </a:xfrm>
          <a:prstGeom prst="rect">
            <a:avLst/>
          </a:prstGeom>
        </p:spPr>
      </p:pic>
    </p:spTree>
    <p:extLst>
      <p:ext uri="{BB962C8B-B14F-4D97-AF65-F5344CB8AC3E}">
        <p14:creationId xmlns:p14="http://schemas.microsoft.com/office/powerpoint/2010/main" val="543757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1"/>
              <p:cNvSpPr/>
              <p:nvPr/>
            </p:nvSpPr>
            <p:spPr>
              <a:xfrm>
                <a:off x="0" y="0"/>
                <a:ext cx="9144000" cy="4297908"/>
              </a:xfrm>
              <a:prstGeom prst="rect">
                <a:avLst/>
              </a:prstGeom>
            </p:spPr>
            <p:txBody>
              <a:bodyPr wrap="square">
                <a:spAutoFit/>
              </a:bodyPr>
              <a:lstStyle/>
              <a:p>
                <a:pPr algn="ctr"/>
                <a:r>
                  <a:rPr lang="en-US" sz="1600" b="1" dirty="0" smtClean="0">
                    <a:latin typeface="Times New Roman" panose="02020603050405020304" pitchFamily="18" charset="0"/>
                    <a:cs typeface="Times New Roman" panose="02020603050405020304" pitchFamily="18" charset="0"/>
                  </a:rPr>
                  <a:t>Обратное</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распространение</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для</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выходного</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слоя</a:t>
                </a:r>
                <a:endParaRPr lang="en-US" sz="1600" b="1" dirty="0">
                  <a:latin typeface="Times New Roman" panose="02020603050405020304" pitchFamily="18" charset="0"/>
                  <a:cs typeface="Times New Roman" panose="02020603050405020304" pitchFamily="18" charset="0"/>
                </a:endParaRPr>
              </a:p>
              <a:p>
                <a:pPr algn="just"/>
                <a:r>
                  <a:rPr lang="ru-RU" sz="16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В </a:t>
                </a:r>
                <a:r>
                  <a:rPr lang="en-US" sz="1600" dirty="0" err="1">
                    <a:latin typeface="Times New Roman" panose="02020603050405020304" pitchFamily="18" charset="0"/>
                    <a:cs typeface="Times New Roman" panose="02020603050405020304" pitchFamily="18" charset="0"/>
                  </a:rPr>
                  <a:t>обучении</a:t>
                </a:r>
                <a:r>
                  <a:rPr lang="en-US" sz="1600" dirty="0">
                    <a:latin typeface="Times New Roman" panose="02020603050405020304" pitchFamily="18" charset="0"/>
                    <a:cs typeface="Times New Roman" panose="02020603050405020304" pitchFamily="18" charset="0"/>
                  </a:rPr>
                  <a:t> с </a:t>
                </a:r>
                <a:r>
                  <a:rPr lang="en-US" sz="1600" dirty="0" err="1">
                    <a:latin typeface="Times New Roman" panose="02020603050405020304" pitchFamily="18" charset="0"/>
                    <a:cs typeface="Times New Roman" panose="02020603050405020304" pitchFamily="18" charset="0"/>
                  </a:rPr>
                  <a:t>учителем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процесс</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оптимизации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заключается</a:t>
                </a:r>
                <a:r>
                  <a:rPr lang="en-US" sz="1600" dirty="0">
                    <a:latin typeface="Times New Roman" panose="02020603050405020304" pitchFamily="18" charset="0"/>
                    <a:cs typeface="Times New Roman" panose="02020603050405020304" pitchFamily="18" charset="0"/>
                  </a:rPr>
                  <a:t> в </a:t>
                </a:r>
                <a:r>
                  <a:rPr lang="en-US" sz="1600" dirty="0" err="1">
                    <a:latin typeface="Times New Roman" panose="02020603050405020304" pitchFamily="18" charset="0"/>
                    <a:cs typeface="Times New Roman" panose="02020603050405020304" pitchFamily="18" charset="0"/>
                  </a:rPr>
                  <a:t>минимизации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потерь</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Идея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обратного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распространения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состоит</a:t>
                </a:r>
                <a:r>
                  <a:rPr lang="en-US" sz="1600" dirty="0">
                    <a:latin typeface="Times New Roman" panose="02020603050405020304" pitchFamily="18" charset="0"/>
                    <a:cs typeface="Times New Roman" panose="02020603050405020304" pitchFamily="18" charset="0"/>
                  </a:rPr>
                  <a:t> в </a:t>
                </a:r>
                <a:r>
                  <a:rPr lang="en-US" sz="1600" dirty="0" err="1">
                    <a:latin typeface="Times New Roman" panose="02020603050405020304" pitchFamily="18" charset="0"/>
                    <a:cs typeface="Times New Roman" panose="02020603050405020304" pitchFamily="18" charset="0"/>
                  </a:rPr>
                  <a:t>вычислении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градиента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функции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потерь</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относительно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весов</a:t>
                </a:r>
                <a:r>
                  <a:rPr lang="en-US" sz="1600" dirty="0">
                    <a:latin typeface="Times New Roman" panose="02020603050405020304" pitchFamily="18" charset="0"/>
                    <a:cs typeface="Times New Roman" panose="02020603050405020304" pitchFamily="18" charset="0"/>
                  </a:rPr>
                  <a:t> и </a:t>
                </a:r>
                <a:r>
                  <a:rPr lang="en-US" sz="1600" dirty="0" err="1">
                    <a:latin typeface="Times New Roman" panose="02020603050405020304" pitchFamily="18" charset="0"/>
                    <a:cs typeface="Times New Roman" panose="02020603050405020304" pitchFamily="18" charset="0"/>
                  </a:rPr>
                  <a:t>смещений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каждого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узла</a:t>
                </a:r>
                <a:r>
                  <a:rPr lang="en-US" sz="1600" dirty="0">
                    <a:latin typeface="Times New Roman" panose="02020603050405020304" pitchFamily="18" charset="0"/>
                    <a:cs typeface="Times New Roman" panose="02020603050405020304" pitchFamily="18" charset="0"/>
                  </a:rPr>
                  <a:t> в </a:t>
                </a:r>
                <a:r>
                  <a:rPr lang="en-US" sz="1600" dirty="0" err="1">
                    <a:latin typeface="Times New Roman" panose="02020603050405020304" pitchFamily="18" charset="0"/>
                    <a:cs typeface="Times New Roman" panose="02020603050405020304" pitchFamily="18" charset="0"/>
                  </a:rPr>
                  <a:t>сети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Затем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мы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используем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полученные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градиенты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для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обновления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параметров</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таким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образом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чтобы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потери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при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новом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значении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были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меньше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чем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потери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при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текущем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значении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Потери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уменьшаются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путем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итеративной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корректировки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весов</a:t>
                </a:r>
                <a:r>
                  <a:rPr lang="en-US" sz="1600" dirty="0">
                    <a:latin typeface="Times New Roman" panose="02020603050405020304" pitchFamily="18" charset="0"/>
                    <a:cs typeface="Times New Roman" panose="02020603050405020304" pitchFamily="18" charset="0"/>
                  </a:rPr>
                  <a:t> и </a:t>
                </a:r>
                <a:r>
                  <a:rPr lang="en-US" sz="1600" dirty="0" err="1">
                    <a:latin typeface="Times New Roman" panose="02020603050405020304" pitchFamily="18" charset="0"/>
                    <a:cs typeface="Times New Roman" panose="02020603050405020304" pitchFamily="18" charset="0"/>
                  </a:rPr>
                  <a:t>смещений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основе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полученных</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градиентов</a:t>
                </a:r>
                <a:r>
                  <a:rPr lang="en-US" sz="1600" dirty="0">
                    <a:latin typeface="Times New Roman" panose="02020603050405020304" pitchFamily="18" charset="0"/>
                    <a:cs typeface="Times New Roman" panose="02020603050405020304" pitchFamily="18" charset="0"/>
                  </a:rPr>
                  <a:t>, и </a:t>
                </a:r>
                <a:r>
                  <a:rPr lang="en-US" sz="1600" dirty="0" err="1">
                    <a:latin typeface="Times New Roman" panose="02020603050405020304" pitchFamily="18" charset="0"/>
                    <a:cs typeface="Times New Roman" panose="02020603050405020304" pitchFamily="18" charset="0"/>
                  </a:rPr>
                  <a:t>сеть</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постепенно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учится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делать</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более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точные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предсказания</a:t>
                </a:r>
                <a:r>
                  <a:rPr lang="en-US" sz="1600" dirty="0">
                    <a:latin typeface="Times New Roman" panose="02020603050405020304" pitchFamily="18" charset="0"/>
                    <a:cs typeface="Times New Roman" panose="02020603050405020304" pitchFamily="18" charset="0"/>
                  </a:rPr>
                  <a:t>.</a:t>
                </a:r>
              </a:p>
              <a:p>
                <a:pPr algn="just"/>
                <a:r>
                  <a:rPr lang="ru-RU"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Обновления</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напрямую</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связаны</a:t>
                </a:r>
                <a:r>
                  <a:rPr lang="en-US" sz="1600" dirty="0">
                    <a:latin typeface="Times New Roman" panose="02020603050405020304" pitchFamily="18" charset="0"/>
                    <a:cs typeface="Times New Roman" panose="02020603050405020304" pitchFamily="18" charset="0"/>
                  </a:rPr>
                  <a:t> с </a:t>
                </a:r>
                <a:r>
                  <a:rPr lang="en-US" sz="1600" dirty="0" err="1">
                    <a:latin typeface="Times New Roman" panose="02020603050405020304" pitchFamily="18" charset="0"/>
                    <a:cs typeface="Times New Roman" panose="02020603050405020304" pitchFamily="18" charset="0"/>
                  </a:rPr>
                  <a:t>частными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производными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потерь</a:t>
                </a:r>
                <a:r>
                  <a:rPr lang="en-US" sz="1600" dirty="0">
                    <a:latin typeface="Times New Roman" panose="02020603050405020304" pitchFamily="18" charset="0"/>
                    <a:cs typeface="Times New Roman" panose="02020603050405020304" pitchFamily="18" charset="0"/>
                  </a:rPr>
                  <a:t> и </a:t>
                </a:r>
                <a:r>
                  <a:rPr lang="en-US" sz="1600" dirty="0" err="1">
                    <a:latin typeface="Times New Roman" panose="02020603050405020304" pitchFamily="18" charset="0"/>
                    <a:cs typeface="Times New Roman" panose="02020603050405020304" pitchFamily="18" charset="0"/>
                  </a:rPr>
                  <a:t>косвенно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связаны</a:t>
                </a:r>
                <a:r>
                  <a:rPr lang="en-US" sz="1600" dirty="0">
                    <a:latin typeface="Times New Roman" panose="02020603050405020304" pitchFamily="18" charset="0"/>
                    <a:cs typeface="Times New Roman" panose="02020603050405020304" pitchFamily="18" charset="0"/>
                  </a:rPr>
                  <a:t> с </a:t>
                </a:r>
                <a:r>
                  <a:rPr lang="en-US" sz="1600" dirty="0" err="1">
                    <a:latin typeface="Times New Roman" panose="02020603050405020304" pitchFamily="18" charset="0"/>
                    <a:cs typeface="Times New Roman" panose="02020603050405020304" pitchFamily="18" charset="0"/>
                  </a:rPr>
                  <a:t>ошибками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или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дельтами</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разницами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между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целевыми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значениями</a:t>
                </a:r>
                <a:r>
                  <a:rPr lang="en-US" sz="1600" dirty="0">
                    <a:latin typeface="Times New Roman" panose="02020603050405020304" pitchFamily="18" charset="0"/>
                    <a:cs typeface="Times New Roman" panose="02020603050405020304" pitchFamily="18" charset="0"/>
                  </a:rPr>
                  <a:t> и </a:t>
                </a:r>
                <a:r>
                  <a:rPr lang="en-US" sz="1600" dirty="0" err="1">
                    <a:latin typeface="Times New Roman" panose="02020603050405020304" pitchFamily="18" charset="0"/>
                    <a:cs typeface="Times New Roman" panose="02020603050405020304" pitchFamily="18" charset="0"/>
                  </a:rPr>
                  <a:t>выходами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Наличие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этих</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дельт</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позволяет</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нам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изменять</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параметры</a:t>
                </a:r>
                <a:r>
                  <a:rPr lang="en-US" sz="1600" dirty="0">
                    <a:latin typeface="Times New Roman" panose="02020603050405020304" pitchFamily="18" charset="0"/>
                    <a:cs typeface="Times New Roman" panose="02020603050405020304" pitchFamily="18" charset="0"/>
                  </a:rPr>
                  <a:t> с </a:t>
                </a:r>
                <a:r>
                  <a:rPr lang="en-US" sz="1600" dirty="0" err="1">
                    <a:latin typeface="Times New Roman" panose="02020603050405020304" pitchFamily="18" charset="0"/>
                    <a:cs typeface="Times New Roman" panose="02020603050405020304" pitchFamily="18" charset="0"/>
                  </a:rPr>
                  <a:t>помощью</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правила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обновления</a:t>
                </a:r>
                <a:r>
                  <a:rPr lang="en-US" sz="1600" dirty="0">
                    <a:latin typeface="Times New Roman" panose="02020603050405020304" pitchFamily="18" charset="0"/>
                    <a:cs typeface="Times New Roman" panose="02020603050405020304" pitchFamily="18" charset="0"/>
                  </a:rPr>
                  <a:t>.</a:t>
                </a:r>
              </a:p>
              <a:p>
                <a:r>
                  <a:rPr lang="ru-RU"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Мы</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получаем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правило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обновления</a:t>
                </a:r>
                <a:r>
                  <a:rPr lang="en-US" sz="1600" dirty="0">
                    <a:latin typeface="Times New Roman" panose="02020603050405020304" pitchFamily="18" charset="0"/>
                    <a:cs typeface="Times New Roman" panose="02020603050405020304" pitchFamily="18" charset="0"/>
                  </a:rPr>
                  <a:t> с </a:t>
                </a:r>
                <a:r>
                  <a:rPr lang="en-US" sz="1600" dirty="0" err="1">
                    <a:latin typeface="Times New Roman" panose="02020603050405020304" pitchFamily="18" charset="0"/>
                    <a:cs typeface="Times New Roman" panose="02020603050405020304" pitchFamily="18" charset="0"/>
                  </a:rPr>
                  <a:t>помощью</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следующей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функции</a:t>
                </a:r>
                <a:r>
                  <a:rPr lang="en-US" sz="1600" dirty="0" smtClean="0">
                    <a:latin typeface="Times New Roman" panose="02020603050405020304" pitchFamily="18" charset="0"/>
                    <a:cs typeface="Times New Roman" panose="02020603050405020304" pitchFamily="18" charset="0"/>
                  </a:rPr>
                  <a:t>:</a:t>
                </a:r>
                <a:endParaRPr lang="ru-RU" sz="16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𝑢</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𝑢</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𝜂</m:t>
                      </m:r>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ea typeface="Cambria Math" panose="02040503050406030204" pitchFamily="18" charset="0"/>
                              <a:cs typeface="Times New Roman" panose="02020603050405020304" pitchFamily="18" charset="0"/>
                            </a:rPr>
                            <m:t>𝛻</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𝑢</m:t>
                          </m:r>
                        </m:sub>
                      </m:s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𝐿</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𝑢</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ru-RU" sz="1600" dirty="0" smtClean="0">
                  <a:latin typeface="Times New Roman" panose="02020603050405020304" pitchFamily="18" charset="0"/>
                  <a:cs typeface="Times New Roman" panose="02020603050405020304" pitchFamily="18" charset="0"/>
                </a:endParaRPr>
              </a:p>
              <a:p>
                <a:r>
                  <a:rPr lang="ru-RU" sz="1600" dirty="0" smtClean="0">
                    <a:latin typeface="Times New Roman" panose="02020603050405020304" pitchFamily="18" charset="0"/>
                    <a:cs typeface="Times New Roman" panose="02020603050405020304" pitchFamily="18" charset="0"/>
                  </a:rPr>
                  <a:t>	Где </a:t>
                </a:r>
                <a:r>
                  <a:rPr lang="ru-RU" sz="1600" dirty="0">
                    <a:latin typeface="Times New Roman" panose="02020603050405020304" pitchFamily="18" charset="0"/>
                    <a:cs typeface="Times New Roman" panose="02020603050405020304" pitchFamily="18" charset="0"/>
                  </a:rPr>
                  <a:t>η (эта) - это скорость обучения алгоритма машинного обучения</a:t>
                </a:r>
                <a:r>
                  <a:rPr lang="ru-RU" sz="1600" dirty="0" smtClean="0">
                    <a:latin typeface="Times New Roman" panose="02020603050405020304" pitchFamily="18" charset="0"/>
                    <a:cs typeface="Times New Roman" panose="02020603050405020304" pitchFamily="18" charset="0"/>
                  </a:rPr>
                  <a:t>.</a:t>
                </a:r>
                <a:endParaRPr lang="en-US" sz="1600" dirty="0" smtClean="0">
                  <a:latin typeface="Times New Roman" panose="02020603050405020304" pitchFamily="18" charset="0"/>
                  <a:cs typeface="Times New Roman" panose="02020603050405020304" pitchFamily="18" charset="0"/>
                </a:endParaRPr>
              </a:p>
              <a:p>
                <a:endParaRPr lang="ru-RU" sz="1600" dirty="0">
                  <a:latin typeface="Times New Roman" panose="02020603050405020304" pitchFamily="18" charset="0"/>
                  <a:cs typeface="Times New Roman" panose="02020603050405020304" pitchFamily="18" charset="0"/>
                </a:endParaRPr>
              </a:p>
              <a:p>
                <a:pPr algn="ctr"/>
                <a:r>
                  <a:rPr lang="ru-RU" sz="1600" b="1" dirty="0">
                    <a:latin typeface="Times New Roman" panose="02020603050405020304" pitchFamily="18" charset="0"/>
                    <a:cs typeface="Times New Roman" panose="02020603050405020304" pitchFamily="18" charset="0"/>
                  </a:rPr>
                  <a:t>Как мы вычисляем </a:t>
                </a:r>
                <a14:m>
                  <m:oMath xmlns:m="http://schemas.openxmlformats.org/officeDocument/2006/math">
                    <m:sSub>
                      <m:sSub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ea typeface="Cambria Math" panose="02040503050406030204" pitchFamily="18" charset="0"/>
                            <a:cs typeface="Times New Roman" panose="02020603050405020304" pitchFamily="18" charset="0"/>
                          </a:rPr>
                          <m:t>𝛻</m:t>
                        </m:r>
                      </m:e>
                      <m:sub>
                        <m:r>
                          <a:rPr lang="en-US" sz="1600" i="1">
                            <a:latin typeface="Cambria Math" panose="02040503050406030204" pitchFamily="18" charset="0"/>
                            <a:ea typeface="Cambria Math" panose="02040503050406030204" pitchFamily="18" charset="0"/>
                            <a:cs typeface="Times New Roman" panose="02020603050405020304" pitchFamily="18" charset="0"/>
                          </a:rPr>
                          <m:t>𝑢</m:t>
                        </m:r>
                      </m:sub>
                    </m:sSub>
                    <m:r>
                      <a:rPr lang="en-US" sz="1600" i="1">
                        <a:latin typeface="Cambria Math" panose="02040503050406030204" pitchFamily="18" charset="0"/>
                        <a:ea typeface="Cambria Math" panose="02040503050406030204" pitchFamily="18" charset="0"/>
                        <a:cs typeface="Times New Roman" panose="02020603050405020304" pitchFamily="18" charset="0"/>
                      </a:rPr>
                      <m:t>𝐿</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𝑢</m:t>
                    </m:r>
                    <m:r>
                      <a:rPr lang="en-US" sz="1600" i="1">
                        <a:latin typeface="Cambria Math" panose="02040503050406030204" pitchFamily="18" charset="0"/>
                        <a:ea typeface="Cambria Math" panose="02040503050406030204" pitchFamily="18" charset="0"/>
                        <a:cs typeface="Times New Roman" panose="02020603050405020304" pitchFamily="18" charset="0"/>
                      </a:rPr>
                      <m:t>)</m:t>
                    </m:r>
                  </m:oMath>
                </a14:m>
                <a:r>
                  <a:rPr lang="ru-RU" sz="1600" b="1" dirty="0" smtClean="0">
                    <a:latin typeface="Times New Roman" panose="02020603050405020304" pitchFamily="18" charset="0"/>
                    <a:cs typeface="Times New Roman" panose="02020603050405020304" pitchFamily="18" charset="0"/>
                  </a:rPr>
                  <a:t>?</a:t>
                </a:r>
                <a:endParaRPr lang="ru-RU" sz="1600" b="1" dirty="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Давайте </a:t>
                </a:r>
                <a:r>
                  <a:rPr lang="ru-RU" sz="1600" dirty="0">
                    <a:latin typeface="Times New Roman" panose="02020603050405020304" pitchFamily="18" charset="0"/>
                    <a:cs typeface="Times New Roman" panose="02020603050405020304" pitchFamily="18" charset="0"/>
                  </a:rPr>
                  <a:t>возьмем один вес </a:t>
                </a:r>
                <a14:m>
                  <m:oMath xmlns:m="http://schemas.openxmlformats.org/officeDocument/2006/math">
                    <m:sSub>
                      <m:sSubPr>
                        <m:ctrlPr>
                          <a:rPr lang="ru-RU" sz="1600" b="0" i="1" dirty="0" smtClean="0">
                            <a:latin typeface="Cambria Math" panose="02040503050406030204" pitchFamily="18" charset="0"/>
                            <a:cs typeface="Times New Roman" panose="02020603050405020304" pitchFamily="18" charset="0"/>
                          </a:rPr>
                        </m:ctrlPr>
                      </m:sSubPr>
                      <m:e>
                        <m:r>
                          <a:rPr lang="ru-RU" sz="1600" i="1" dirty="0" smtClean="0">
                            <a:latin typeface="Cambria Math" panose="02040503050406030204" pitchFamily="18" charset="0"/>
                            <a:cs typeface="Times New Roman" panose="02020603050405020304" pitchFamily="18" charset="0"/>
                          </a:rPr>
                          <m:t>𝑢</m:t>
                        </m:r>
                      </m:e>
                      <m:sub>
                        <m:r>
                          <a:rPr lang="en-US" sz="1600" b="0" i="1" dirty="0" smtClean="0">
                            <a:latin typeface="Cambria Math" panose="02040503050406030204" pitchFamily="18" charset="0"/>
                            <a:cs typeface="Times New Roman" panose="02020603050405020304" pitchFamily="18" charset="0"/>
                          </a:rPr>
                          <m:t>𝑖𝑗</m:t>
                        </m:r>
                      </m:sub>
                    </m:sSub>
                  </m:oMath>
                </a14:m>
                <a:r>
                  <a:rPr lang="ru-RU" sz="1600" dirty="0" smtClean="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Частная производная потерь по </a:t>
                </a:r>
                <a14:m>
                  <m:oMath xmlns:m="http://schemas.openxmlformats.org/officeDocument/2006/math">
                    <m:sSub>
                      <m:sSubPr>
                        <m:ctrlPr>
                          <a:rPr lang="ru-RU" sz="1600" i="1" dirty="0">
                            <a:latin typeface="Cambria Math" panose="02040503050406030204" pitchFamily="18" charset="0"/>
                            <a:cs typeface="Times New Roman" panose="02020603050405020304" pitchFamily="18" charset="0"/>
                          </a:rPr>
                        </m:ctrlPr>
                      </m:sSubPr>
                      <m:e>
                        <m:r>
                          <a:rPr lang="ru-RU" sz="1600" i="1" dirty="0">
                            <a:latin typeface="Cambria Math" panose="02040503050406030204" pitchFamily="18" charset="0"/>
                            <a:cs typeface="Times New Roman" panose="02020603050405020304" pitchFamily="18" charset="0"/>
                          </a:rPr>
                          <m:t>𝑢</m:t>
                        </m:r>
                      </m:e>
                      <m:sub>
                        <m:r>
                          <a:rPr lang="en-US" sz="1600" i="1" dirty="0">
                            <a:latin typeface="Cambria Math" panose="02040503050406030204" pitchFamily="18" charset="0"/>
                            <a:cs typeface="Times New Roman" panose="02020603050405020304" pitchFamily="18" charset="0"/>
                          </a:rPr>
                          <m:t>𝑖𝑗</m:t>
                        </m:r>
                      </m:sub>
                    </m:sSub>
                  </m:oMath>
                </a14:m>
                <a:r>
                  <a:rPr lang="ru-RU" sz="1600" dirty="0">
                    <a:latin typeface="Times New Roman" panose="02020603050405020304" pitchFamily="18" charset="0"/>
                    <a:cs typeface="Times New Roman" panose="02020603050405020304" pitchFamily="18" charset="0"/>
                  </a:rPr>
                  <a:t> равна:</a:t>
                </a:r>
              </a:p>
              <a:p>
                <a:endParaRPr lang="ru-RU" sz="1600" dirty="0">
                  <a:latin typeface="Times New Roman" panose="02020603050405020304" pitchFamily="18" charset="0"/>
                  <a:cs typeface="Times New Roman" panose="02020603050405020304" pitchFamily="18" charset="0"/>
                </a:endParaRP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0" y="0"/>
                <a:ext cx="9144000" cy="4297908"/>
              </a:xfrm>
              <a:prstGeom prst="rect">
                <a:avLst/>
              </a:prstGeom>
              <a:blipFill>
                <a:blip r:embed="rId3"/>
                <a:stretch>
                  <a:fillRect l="-333" t="-426" r="-333"/>
                </a:stretch>
              </a:blipFill>
            </p:spPr>
            <p:txBody>
              <a:bodyPr/>
              <a:lstStyle/>
              <a:p>
                <a:r>
                  <a:rPr lang="en-US">
                    <a:noFill/>
                  </a:rPr>
                  <a:t> </a:t>
                </a:r>
              </a:p>
            </p:txBody>
          </p:sp>
        </mc:Fallback>
      </mc:AlternateContent>
      <p:pic>
        <p:nvPicPr>
          <p:cNvPr id="4" name="Рисунок 3"/>
          <p:cNvPicPr>
            <a:picLocks noChangeAspect="1"/>
          </p:cNvPicPr>
          <p:nvPr/>
        </p:nvPicPr>
        <p:blipFill>
          <a:blip r:embed="rId4"/>
          <a:stretch>
            <a:fillRect/>
          </a:stretch>
        </p:blipFill>
        <p:spPr>
          <a:xfrm>
            <a:off x="3238881" y="4042410"/>
            <a:ext cx="2495550" cy="838200"/>
          </a:xfrm>
          <a:prstGeom prst="rect">
            <a:avLst/>
          </a:prstGeom>
        </p:spPr>
      </p:pic>
    </p:spTree>
    <p:extLst>
      <p:ext uri="{BB962C8B-B14F-4D97-AF65-F5344CB8AC3E}">
        <p14:creationId xmlns:p14="http://schemas.microsoft.com/office/powerpoint/2010/main" val="13053524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1" y="121920"/>
            <a:ext cx="9144000" cy="4888992"/>
          </a:xfrm>
          <a:prstGeom prst="rect">
            <a:avLst/>
          </a:prstGeom>
        </p:spPr>
      </p:pic>
    </p:spTree>
    <p:extLst>
      <p:ext uri="{BB962C8B-B14F-4D97-AF65-F5344CB8AC3E}">
        <p14:creationId xmlns:p14="http://schemas.microsoft.com/office/powerpoint/2010/main" val="639485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85344" y="0"/>
            <a:ext cx="9058656" cy="5143499"/>
          </a:xfrm>
          <a:prstGeom prst="rect">
            <a:avLst/>
          </a:prstGeom>
        </p:spPr>
      </p:pic>
    </p:spTree>
    <p:extLst>
      <p:ext uri="{BB962C8B-B14F-4D97-AF65-F5344CB8AC3E}">
        <p14:creationId xmlns:p14="http://schemas.microsoft.com/office/powerpoint/2010/main" val="1989283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0" y="134112"/>
            <a:ext cx="9143999" cy="5009387"/>
          </a:xfrm>
          <a:prstGeom prst="rect">
            <a:avLst/>
          </a:prstGeom>
        </p:spPr>
      </p:pic>
    </p:spTree>
    <p:extLst>
      <p:ext uri="{BB962C8B-B14F-4D97-AF65-F5344CB8AC3E}">
        <p14:creationId xmlns:p14="http://schemas.microsoft.com/office/powerpoint/2010/main" val="18713651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2" name="Прямоугольник 1"/>
          <p:cNvSpPr/>
          <p:nvPr/>
        </p:nvSpPr>
        <p:spPr>
          <a:xfrm>
            <a:off x="0" y="1975104"/>
            <a:ext cx="9144000" cy="861774"/>
          </a:xfrm>
          <a:prstGeom prst="rect">
            <a:avLst/>
          </a:prstGeom>
        </p:spPr>
        <p:txBody>
          <a:bodyPr wrap="square">
            <a:spAutoFit/>
          </a:bodyPr>
          <a:lstStyle/>
          <a:p>
            <a:pPr algn="ctr"/>
            <a:r>
              <a:rPr lang="ru-RU" sz="3000" dirty="0">
                <a:latin typeface="Times New Roman" panose="02020603050405020304" pitchFamily="18" charset="0"/>
                <a:ea typeface="Calibri" panose="020F0502020204030204" pitchFamily="34" charset="0"/>
                <a:cs typeface="Times New Roman" panose="02020603050405020304" pitchFamily="18" charset="0"/>
              </a:rPr>
              <a:t>	</a:t>
            </a:r>
            <a:r>
              <a:rPr lang="en-US" sz="5000" b="1" dirty="0" smtClean="0">
                <a:latin typeface="Times New Roman" panose="02020603050405020304" pitchFamily="18" charset="0"/>
                <a:ea typeface="Calibri" panose="020F0502020204030204" pitchFamily="34" charset="0"/>
                <a:cs typeface="Times New Roman" panose="02020603050405020304" pitchFamily="18" charset="0"/>
              </a:rPr>
              <a:t>Example 3</a:t>
            </a:r>
            <a:endParaRPr lang="en-US" sz="5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72523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7952424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1" y="0"/>
            <a:ext cx="9143999" cy="5143500"/>
          </a:xfrm>
          <a:prstGeom prst="rect">
            <a:avLst/>
          </a:prstGeom>
        </p:spPr>
      </p:pic>
    </p:spTree>
    <p:extLst>
      <p:ext uri="{BB962C8B-B14F-4D97-AF65-F5344CB8AC3E}">
        <p14:creationId xmlns:p14="http://schemas.microsoft.com/office/powerpoint/2010/main" val="24876703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674243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3747766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679989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469891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1"/>
              <p:cNvSpPr/>
              <p:nvPr/>
            </p:nvSpPr>
            <p:spPr>
              <a:xfrm>
                <a:off x="0" y="0"/>
                <a:ext cx="9144000" cy="3803285"/>
              </a:xfrm>
              <a:prstGeom prst="rect">
                <a:avLst/>
              </a:prstGeom>
            </p:spPr>
            <p:txBody>
              <a:bodyPr wrap="square">
                <a:spAutoFit/>
              </a:bodyPr>
              <a:lstStyle/>
              <a:p>
                <a:r>
                  <a:rPr lang="ru-RU" dirty="0" smtClean="0">
                    <a:latin typeface="Times New Roman" panose="02020603050405020304" pitchFamily="18" charset="0"/>
                    <a:cs typeface="Times New Roman" panose="02020603050405020304" pitchFamily="18" charset="0"/>
                  </a:rPr>
                  <a:t>Где:</a:t>
                </a:r>
              </a:p>
              <a:p>
                <a:pPr marL="285750" indent="-285750">
                  <a:buFont typeface="Wingdings" panose="05000000000000000000" pitchFamily="2" charset="2"/>
                  <a:buChar char="Ø"/>
                </a:pPr>
                <a14:m>
                  <m:oMath xmlns:m="http://schemas.openxmlformats.org/officeDocument/2006/math">
                    <m:r>
                      <a:rPr lang="ru-RU" i="1" dirty="0" smtClean="0">
                        <a:latin typeface="Cambria Math" panose="02040503050406030204" pitchFamily="18" charset="0"/>
                        <a:cs typeface="Times New Roman" panose="02020603050405020304" pitchFamily="18" charset="0"/>
                      </a:rPr>
                      <m:t>𝑖</m:t>
                    </m:r>
                    <m:r>
                      <a:rPr lang="en-US" b="0" i="1" dirty="0" smtClean="0">
                        <a:latin typeface="Cambria Math" panose="02040503050406030204" pitchFamily="18" charset="0"/>
                        <a:cs typeface="Times New Roman" panose="02020603050405020304" pitchFamily="18" charset="0"/>
                      </a:rPr>
                      <m:t>−</m:t>
                    </m:r>
                  </m:oMath>
                </a14:m>
                <a:r>
                  <a:rPr lang="ru-RU" dirty="0">
                    <a:latin typeface="Times New Roman" panose="02020603050405020304" pitchFamily="18" charset="0"/>
                    <a:cs typeface="Times New Roman" panose="02020603050405020304" pitchFamily="18" charset="0"/>
                  </a:rPr>
                  <a:t> соответствует предыдущему слою (входному слою для этого преобразования), а</a:t>
                </a:r>
              </a:p>
              <a:p>
                <a:pPr marL="285750" indent="-285750">
                  <a:buFont typeface="Wingdings" panose="05000000000000000000" pitchFamily="2" charset="2"/>
                  <a:buChar char="Ø"/>
                </a:pPr>
                <a14:m>
                  <m:oMath xmlns:m="http://schemas.openxmlformats.org/officeDocument/2006/math">
                    <m:r>
                      <a:rPr lang="ru-RU" i="1" dirty="0" smtClean="0">
                        <a:latin typeface="Cambria Math" panose="02040503050406030204" pitchFamily="18" charset="0"/>
                        <a:cs typeface="Times New Roman" panose="02020603050405020304" pitchFamily="18" charset="0"/>
                      </a:rPr>
                      <m:t>𝑗</m:t>
                    </m:r>
                    <m:r>
                      <a:rPr lang="en-US" b="0" i="1" dirty="0" smtClean="0">
                        <a:latin typeface="Cambria Math" panose="02040503050406030204" pitchFamily="18" charset="0"/>
                        <a:cs typeface="Times New Roman" panose="02020603050405020304" pitchFamily="18" charset="0"/>
                      </a:rPr>
                      <m:t>−</m:t>
                    </m:r>
                  </m:oMath>
                </a14:m>
                <a:r>
                  <a:rPr lang="ru-RU" dirty="0">
                    <a:latin typeface="Times New Roman" panose="02020603050405020304" pitchFamily="18" charset="0"/>
                    <a:cs typeface="Times New Roman" panose="02020603050405020304" pitchFamily="18" charset="0"/>
                  </a:rPr>
                  <a:t> соответствует следующему слою (выходному слою преобразования).</a:t>
                </a:r>
              </a:p>
              <a:p>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Мы вычисляем частные производные с помощью правила цепочки.</a:t>
                </a:r>
              </a:p>
              <a:p>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Первая </a:t>
                </a:r>
                <a:r>
                  <a:rPr lang="ru-RU" dirty="0">
                    <a:latin typeface="Times New Roman" panose="02020603050405020304" pitchFamily="18" charset="0"/>
                    <a:cs typeface="Times New Roman" panose="02020603050405020304" pitchFamily="18" charset="0"/>
                  </a:rPr>
                  <a:t>производная - это производная потерь по </a:t>
                </a:r>
                <a14:m>
                  <m:oMath xmlns:m="http://schemas.openxmlformats.org/officeDocument/2006/math">
                    <m:sSub>
                      <m:sSubPr>
                        <m:ctrlPr>
                          <a:rPr lang="en-US" b="0" i="1" dirty="0" smtClean="0">
                            <a:latin typeface="Cambria Math" panose="02040503050406030204" pitchFamily="18" charset="0"/>
                            <a:cs typeface="Times New Roman" panose="02020603050405020304" pitchFamily="18" charset="0"/>
                          </a:rPr>
                        </m:ctrlPr>
                      </m:sSubPr>
                      <m:e>
                        <m:r>
                          <a:rPr lang="ru-RU" i="1" dirty="0" smtClean="0">
                            <a:latin typeface="Cambria Math" panose="02040503050406030204" pitchFamily="18" charset="0"/>
                            <a:cs typeface="Times New Roman" panose="02020603050405020304" pitchFamily="18" charset="0"/>
                          </a:rPr>
                          <m:t>𝐿</m:t>
                        </m:r>
                      </m:e>
                      <m:sub>
                        <m:r>
                          <a:rPr lang="ru-RU" i="1" dirty="0" smtClean="0">
                            <a:latin typeface="Cambria Math" panose="02040503050406030204" pitchFamily="18" charset="0"/>
                            <a:cs typeface="Times New Roman" panose="02020603050405020304" pitchFamily="18" charset="0"/>
                          </a:rPr>
                          <m:t>2</m:t>
                        </m:r>
                      </m:sub>
                    </m:sSub>
                  </m:oMath>
                </a14:m>
                <a:r>
                  <a:rPr lang="ru-RU" dirty="0">
                    <a:latin typeface="Times New Roman" panose="02020603050405020304" pitchFamily="18" charset="0"/>
                    <a:cs typeface="Times New Roman" panose="02020603050405020304" pitchFamily="18" charset="0"/>
                  </a:rPr>
                  <a:t>-норме:</a:t>
                </a:r>
              </a:p>
              <a:p>
                <a:pPr/>
                <a14:m>
                  <m:oMathPara xmlns:m="http://schemas.openxmlformats.org/officeDocument/2006/math">
                    <m:oMathParaPr>
                      <m:jc m:val="centerGroup"/>
                    </m:oMathParaPr>
                    <m:oMath xmlns:m="http://schemas.openxmlformats.org/officeDocument/2006/math">
                      <m:f>
                        <m:fPr>
                          <m:ctrlPr>
                            <a:rPr lang="ru-RU" i="1" dirty="0" smtClean="0">
                              <a:latin typeface="Cambria Math" panose="02040503050406030204" pitchFamily="18" charset="0"/>
                              <a:cs typeface="Times New Roman" panose="02020603050405020304" pitchFamily="18" charset="0"/>
                            </a:rPr>
                          </m:ctrlPr>
                        </m:fPr>
                        <m:num>
                          <m:r>
                            <a:rPr lang="ru-RU" i="1" dirty="0" smtClean="0">
                              <a:latin typeface="Cambria Math" panose="02040503050406030204" pitchFamily="18" charset="0"/>
                              <a:cs typeface="Times New Roman" panose="02020603050405020304" pitchFamily="18" charset="0"/>
                            </a:rPr>
                            <m:t>𝜕</m:t>
                          </m:r>
                          <m:r>
                            <a:rPr lang="ru-RU" i="1" dirty="0" smtClean="0">
                              <a:latin typeface="Cambria Math" panose="02040503050406030204" pitchFamily="18" charset="0"/>
                              <a:cs typeface="Times New Roman" panose="02020603050405020304" pitchFamily="18" charset="0"/>
                            </a:rPr>
                            <m:t>𝐿</m:t>
                          </m:r>
                        </m:num>
                        <m:den>
                          <m:r>
                            <a:rPr lang="ru-RU" i="1" dirty="0" smtClean="0">
                              <a:latin typeface="Cambria Math" panose="02040503050406030204" pitchFamily="18" charset="0"/>
                              <a:cs typeface="Times New Roman" panose="02020603050405020304" pitchFamily="18" charset="0"/>
                            </a:rPr>
                            <m:t>𝜕</m:t>
                          </m:r>
                          <m:sSub>
                            <m:sSubPr>
                              <m:ctrlPr>
                                <a:rPr lang="en-US" b="0" i="1" dirty="0" smtClean="0">
                                  <a:latin typeface="Cambria Math" panose="02040503050406030204" pitchFamily="18" charset="0"/>
                                  <a:cs typeface="Times New Roman" panose="02020603050405020304" pitchFamily="18" charset="0"/>
                                </a:rPr>
                              </m:ctrlPr>
                            </m:sSubPr>
                            <m:e>
                              <m:r>
                                <a:rPr lang="ru-RU" i="1" dirty="0" err="1">
                                  <a:latin typeface="Cambria Math" panose="02040503050406030204" pitchFamily="18" charset="0"/>
                                  <a:cs typeface="Times New Roman" panose="02020603050405020304" pitchFamily="18" charset="0"/>
                                </a:rPr>
                                <m:t>𝑦</m:t>
                              </m:r>
                            </m:e>
                            <m:sub>
                              <m:r>
                                <a:rPr lang="ru-RU" i="1" dirty="0" err="1">
                                  <a:latin typeface="Cambria Math" panose="02040503050406030204" pitchFamily="18" charset="0"/>
                                  <a:cs typeface="Times New Roman" panose="02020603050405020304" pitchFamily="18" charset="0"/>
                                </a:rPr>
                                <m:t>𝑗</m:t>
                              </m:r>
                            </m:sub>
                          </m:sSub>
                        </m:den>
                      </m:f>
                      <m:r>
                        <a:rPr lang="ru-RU" i="1" dirty="0">
                          <a:latin typeface="Cambria Math" panose="02040503050406030204" pitchFamily="18" charset="0"/>
                          <a:cs typeface="Times New Roman" panose="02020603050405020304" pitchFamily="18" charset="0"/>
                        </a:rPr>
                        <m:t> = (</m:t>
                      </m:r>
                      <m:sSub>
                        <m:sSubPr>
                          <m:ctrlPr>
                            <a:rPr lang="en-US" b="0" i="1" dirty="0" smtClean="0">
                              <a:latin typeface="Cambria Math" panose="02040503050406030204" pitchFamily="18" charset="0"/>
                              <a:cs typeface="Times New Roman" panose="02020603050405020304" pitchFamily="18" charset="0"/>
                            </a:rPr>
                          </m:ctrlPr>
                        </m:sSubPr>
                        <m:e>
                          <m:r>
                            <a:rPr lang="ru-RU" i="1" dirty="0" err="1">
                              <a:latin typeface="Cambria Math" panose="02040503050406030204" pitchFamily="18" charset="0"/>
                              <a:cs typeface="Times New Roman" panose="02020603050405020304" pitchFamily="18" charset="0"/>
                            </a:rPr>
                            <m:t>𝑦</m:t>
                          </m:r>
                        </m:e>
                        <m:sub>
                          <m:r>
                            <a:rPr lang="ru-RU" i="1" dirty="0" err="1">
                              <a:latin typeface="Cambria Math" panose="02040503050406030204" pitchFamily="18" charset="0"/>
                              <a:cs typeface="Times New Roman" panose="02020603050405020304" pitchFamily="18" charset="0"/>
                            </a:rPr>
                            <m:t>𝑗</m:t>
                          </m:r>
                        </m:sub>
                      </m:sSub>
                      <m:r>
                        <a:rPr lang="ru-RU" i="1" dirty="0">
                          <a:latin typeface="Cambria Math" panose="02040503050406030204" pitchFamily="18" charset="0"/>
                          <a:cs typeface="Times New Roman" panose="02020603050405020304" pitchFamily="18" charset="0"/>
                        </a:rPr>
                        <m:t> − </m:t>
                      </m:r>
                      <m:sSub>
                        <m:sSubPr>
                          <m:ctrlPr>
                            <a:rPr lang="en-US" b="0" i="1" dirty="0" smtClean="0">
                              <a:latin typeface="Cambria Math" panose="02040503050406030204" pitchFamily="18" charset="0"/>
                              <a:cs typeface="Times New Roman" panose="02020603050405020304" pitchFamily="18" charset="0"/>
                            </a:rPr>
                          </m:ctrlPr>
                        </m:sSubPr>
                        <m:e>
                          <m:r>
                            <a:rPr lang="ru-RU" i="1" dirty="0" err="1">
                              <a:latin typeface="Cambria Math" panose="02040503050406030204" pitchFamily="18" charset="0"/>
                              <a:cs typeface="Times New Roman" panose="02020603050405020304" pitchFamily="18" charset="0"/>
                            </a:rPr>
                            <m:t>𝑡</m:t>
                          </m:r>
                        </m:e>
                        <m:sub>
                          <m:r>
                            <a:rPr lang="ru-RU" i="1" dirty="0" err="1">
                              <a:latin typeface="Cambria Math" panose="02040503050406030204" pitchFamily="18" charset="0"/>
                              <a:cs typeface="Times New Roman" panose="02020603050405020304" pitchFamily="18" charset="0"/>
                            </a:rPr>
                            <m:t>𝑗</m:t>
                          </m:r>
                        </m:sub>
                      </m:sSub>
                      <m:r>
                        <a:rPr lang="ru-RU" i="1" dirty="0">
                          <a:latin typeface="Cambria Math" panose="02040503050406030204" pitchFamily="18" charset="0"/>
                          <a:cs typeface="Times New Roman" panose="02020603050405020304" pitchFamily="18" charset="0"/>
                        </a:rPr>
                        <m:t>)</m:t>
                      </m:r>
                    </m:oMath>
                  </m:oMathPara>
                </a14:m>
                <a:endParaRPr lang="ru-RU"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Вторая </a:t>
                </a:r>
                <a:r>
                  <a:rPr lang="ru-RU" dirty="0">
                    <a:latin typeface="Times New Roman" panose="02020603050405020304" pitchFamily="18" charset="0"/>
                    <a:cs typeface="Times New Roman" panose="02020603050405020304" pitchFamily="18" charset="0"/>
                  </a:rPr>
                  <a:t>производная - это производная </a:t>
                </a:r>
                <a:r>
                  <a:rPr lang="ru-RU" dirty="0" err="1">
                    <a:latin typeface="Times New Roman" panose="02020603050405020304" pitchFamily="18" charset="0"/>
                    <a:cs typeface="Times New Roman" panose="02020603050405020304" pitchFamily="18" charset="0"/>
                  </a:rPr>
                  <a:t>сигмоиды</a:t>
                </a:r>
                <a:r>
                  <a:rPr lang="ru-RU"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ru-RU"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Наконец</a:t>
                </a:r>
                <a:r>
                  <a:rPr lang="ru-RU" dirty="0">
                    <a:latin typeface="Times New Roman" panose="02020603050405020304" pitchFamily="18" charset="0"/>
                    <a:cs typeface="Times New Roman" panose="02020603050405020304" pitchFamily="18" charset="0"/>
                  </a:rPr>
                  <a:t>, третья производная - это производная </a:t>
                </a:r>
                <a14:m>
                  <m:oMath xmlns:m="http://schemas.openxmlformats.org/officeDocument/2006/math">
                    <m:sSup>
                      <m:sSupPr>
                        <m:ctrlPr>
                          <a:rPr lang="en-US" i="1" dirty="0" smtClean="0">
                            <a:latin typeface="Cambria Math" panose="02040503050406030204" pitchFamily="18" charset="0"/>
                            <a:cs typeface="Times New Roman" panose="02020603050405020304" pitchFamily="18" charset="0"/>
                          </a:rPr>
                        </m:ctrlPr>
                      </m:sSupPr>
                      <m:e>
                        <m:r>
                          <a:rPr lang="ru-RU" i="1" dirty="0" smtClean="0">
                            <a:latin typeface="Cambria Math" panose="02040503050406030204" pitchFamily="18" charset="0"/>
                            <a:cs typeface="Times New Roman" panose="02020603050405020304" pitchFamily="18" charset="0"/>
                          </a:rPr>
                          <m:t>𝑎</m:t>
                        </m:r>
                      </m:e>
                      <m:sup>
                        <m:r>
                          <a:rPr lang="en-US" b="0" i="1" dirty="0" smtClean="0">
                            <a:latin typeface="Cambria Math" panose="02040503050406030204" pitchFamily="18" charset="0"/>
                            <a:cs typeface="Times New Roman" panose="02020603050405020304" pitchFamily="18" charset="0"/>
                          </a:rPr>
                          <m:t>(</m:t>
                        </m:r>
                        <m:r>
                          <a:rPr lang="ru-RU" i="1" dirty="0">
                            <a:latin typeface="Cambria Math" panose="02040503050406030204" pitchFamily="18" charset="0"/>
                            <a:cs typeface="Times New Roman" panose="02020603050405020304" pitchFamily="18" charset="0"/>
                          </a:rPr>
                          <m:t>2</m:t>
                        </m:r>
                        <m:r>
                          <a:rPr lang="en-US" b="0" i="1" dirty="0" smtClean="0">
                            <a:latin typeface="Cambria Math" panose="02040503050406030204" pitchFamily="18" charset="0"/>
                            <a:cs typeface="Times New Roman" panose="02020603050405020304" pitchFamily="18" charset="0"/>
                          </a:rPr>
                          <m:t>)</m:t>
                        </m:r>
                      </m:sup>
                    </m:sSup>
                    <m:r>
                      <a:rPr lang="ru-RU" i="1" dirty="0">
                        <a:latin typeface="Cambria Math" panose="02040503050406030204" pitchFamily="18" charset="0"/>
                        <a:cs typeface="Times New Roman" panose="02020603050405020304" pitchFamily="18" charset="0"/>
                      </a:rPr>
                      <m:t> = </m:t>
                    </m:r>
                    <m:r>
                      <a:rPr lang="ru-RU" i="1" dirty="0" err="1">
                        <a:latin typeface="Cambria Math" panose="02040503050406030204" pitchFamily="18" charset="0"/>
                        <a:cs typeface="Times New Roman" panose="02020603050405020304" pitchFamily="18" charset="0"/>
                      </a:rPr>
                      <m:t>h</m:t>
                    </m:r>
                    <m:r>
                      <a:rPr lang="ru-RU" i="1" dirty="0" smtClean="0">
                        <a:latin typeface="Cambria Math" panose="02040503050406030204" pitchFamily="18" charset="0"/>
                        <a:ea typeface="Cambria Math" panose="02040503050406030204" pitchFamily="18" charset="0"/>
                        <a:cs typeface="Times New Roman" panose="02020603050405020304" pitchFamily="18" charset="0"/>
                      </a:rPr>
                      <m:t>∙</m:t>
                    </m:r>
                    <m:r>
                      <a:rPr lang="ru-RU" i="1" dirty="0" err="1">
                        <a:latin typeface="Cambria Math" panose="02040503050406030204" pitchFamily="18" charset="0"/>
                        <a:cs typeface="Times New Roman" panose="02020603050405020304" pitchFamily="18" charset="0"/>
                      </a:rPr>
                      <m:t>𝑢</m:t>
                    </m:r>
                    <m:r>
                      <a:rPr lang="ru-RU" i="1" dirty="0">
                        <a:latin typeface="Cambria Math" panose="02040503050406030204" pitchFamily="18" charset="0"/>
                        <a:cs typeface="Times New Roman" panose="02020603050405020304" pitchFamily="18" charset="0"/>
                      </a:rPr>
                      <m:t> + </m:t>
                    </m:r>
                    <m:sSup>
                      <m:sSupPr>
                        <m:ctrlPr>
                          <a:rPr lang="en-US" i="1" dirty="0" smtClean="0">
                            <a:latin typeface="Cambria Math" panose="02040503050406030204" pitchFamily="18" charset="0"/>
                            <a:cs typeface="Times New Roman" panose="02020603050405020304" pitchFamily="18" charset="0"/>
                          </a:rPr>
                        </m:ctrlPr>
                      </m:sSupPr>
                      <m:e>
                        <m:r>
                          <a:rPr lang="ru-RU" i="1" dirty="0" smtClean="0">
                            <a:latin typeface="Cambria Math" panose="02040503050406030204" pitchFamily="18" charset="0"/>
                            <a:cs typeface="Times New Roman" panose="02020603050405020304" pitchFamily="18" charset="0"/>
                          </a:rPr>
                          <m:t>𝑏</m:t>
                        </m:r>
                      </m:e>
                      <m:sup>
                        <m:r>
                          <a:rPr lang="en-US" b="0" i="1" dirty="0" smtClean="0">
                            <a:latin typeface="Cambria Math" panose="02040503050406030204" pitchFamily="18" charset="0"/>
                            <a:cs typeface="Times New Roman" panose="02020603050405020304" pitchFamily="18" charset="0"/>
                          </a:rPr>
                          <m:t>(</m:t>
                        </m:r>
                        <m:r>
                          <a:rPr lang="ru-RU" i="1" dirty="0">
                            <a:latin typeface="Cambria Math" panose="02040503050406030204" pitchFamily="18" charset="0"/>
                            <a:cs typeface="Times New Roman" panose="02020603050405020304" pitchFamily="18" charset="0"/>
                          </a:rPr>
                          <m:t>2</m:t>
                        </m:r>
                        <m:r>
                          <a:rPr lang="en-US" b="0" i="1" dirty="0" smtClean="0">
                            <a:latin typeface="Cambria Math" panose="02040503050406030204" pitchFamily="18" charset="0"/>
                            <a:cs typeface="Times New Roman" panose="02020603050405020304" pitchFamily="18" charset="0"/>
                          </a:rPr>
                          <m:t>)</m:t>
                        </m:r>
                      </m:sup>
                    </m:sSup>
                  </m:oMath>
                </a14:m>
                <a:r>
                  <a:rPr lang="ru-RU" dirty="0">
                    <a:latin typeface="Times New Roman" panose="02020603050405020304" pitchFamily="18" charset="0"/>
                    <a:cs typeface="Times New Roman" panose="02020603050405020304" pitchFamily="18" charset="0"/>
                  </a:rPr>
                  <a:t>, которая равна:</a:t>
                </a: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Подставляя </a:t>
                </a:r>
                <a:r>
                  <a:rPr lang="ru-RU" dirty="0">
                    <a:latin typeface="Times New Roman" panose="02020603050405020304" pitchFamily="18" charset="0"/>
                    <a:cs typeface="Times New Roman" panose="02020603050405020304" pitchFamily="18" charset="0"/>
                  </a:rPr>
                  <a:t>частные производные в выражение выше, мы получаем:</a:t>
                </a:r>
                <a:endParaRPr lang="en-US" dirty="0">
                  <a:latin typeface="Times New Roman" panose="02020603050405020304" pitchFamily="18" charset="0"/>
                  <a:cs typeface="Times New Roman" panose="02020603050405020304" pitchFamily="18" charset="0"/>
                </a:endParaRP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0" y="0"/>
                <a:ext cx="9144000" cy="3803285"/>
              </a:xfrm>
              <a:prstGeom prst="rect">
                <a:avLst/>
              </a:prstGeom>
              <a:blipFill>
                <a:blip r:embed="rId3"/>
                <a:stretch>
                  <a:fillRect l="-200" t="-321" b="-641"/>
                </a:stretch>
              </a:blipFill>
            </p:spPr>
            <p:txBody>
              <a:bodyPr/>
              <a:lstStyle/>
              <a:p>
                <a:r>
                  <a:rPr lang="en-US">
                    <a:noFill/>
                  </a:rPr>
                  <a:t> </a:t>
                </a:r>
              </a:p>
            </p:txBody>
          </p:sp>
        </mc:Fallback>
      </mc:AlternateContent>
      <p:pic>
        <p:nvPicPr>
          <p:cNvPr id="3" name="Рисунок 2"/>
          <p:cNvPicPr>
            <a:picLocks noChangeAspect="1"/>
          </p:cNvPicPr>
          <p:nvPr/>
        </p:nvPicPr>
        <p:blipFill>
          <a:blip r:embed="rId4"/>
          <a:stretch>
            <a:fillRect/>
          </a:stretch>
        </p:blipFill>
        <p:spPr>
          <a:xfrm>
            <a:off x="2400300" y="1789464"/>
            <a:ext cx="4343400" cy="800100"/>
          </a:xfrm>
          <a:prstGeom prst="rect">
            <a:avLst/>
          </a:prstGeom>
        </p:spPr>
      </p:pic>
      <p:pic>
        <p:nvPicPr>
          <p:cNvPr id="4" name="Рисунок 3"/>
          <p:cNvPicPr>
            <a:picLocks noChangeAspect="1"/>
          </p:cNvPicPr>
          <p:nvPr/>
        </p:nvPicPr>
        <p:blipFill rotWithShape="1">
          <a:blip r:embed="rId5"/>
          <a:srcRect b="10418"/>
          <a:stretch/>
        </p:blipFill>
        <p:spPr>
          <a:xfrm>
            <a:off x="3576447" y="2906698"/>
            <a:ext cx="1162050" cy="628982"/>
          </a:xfrm>
          <a:prstGeom prst="rect">
            <a:avLst/>
          </a:prstGeom>
        </p:spPr>
      </p:pic>
      <p:pic>
        <p:nvPicPr>
          <p:cNvPr id="5" name="Рисунок 4"/>
          <p:cNvPicPr>
            <a:picLocks noChangeAspect="1"/>
          </p:cNvPicPr>
          <p:nvPr/>
        </p:nvPicPr>
        <p:blipFill>
          <a:blip r:embed="rId6"/>
          <a:stretch>
            <a:fillRect/>
          </a:stretch>
        </p:blipFill>
        <p:spPr>
          <a:xfrm>
            <a:off x="1869757" y="3803285"/>
            <a:ext cx="5038725" cy="828675"/>
          </a:xfrm>
          <a:prstGeom prst="rect">
            <a:avLst/>
          </a:prstGeom>
        </p:spPr>
      </p:pic>
      <mc:AlternateContent xmlns:mc="http://schemas.openxmlformats.org/markup-compatibility/2006" xmlns:a14="http://schemas.microsoft.com/office/drawing/2010/main">
        <mc:Choice Requires="a14">
          <p:sp>
            <p:nvSpPr>
              <p:cNvPr id="6" name="Прямоугольник 5"/>
              <p:cNvSpPr/>
              <p:nvPr/>
            </p:nvSpPr>
            <p:spPr>
              <a:xfrm>
                <a:off x="0" y="4263691"/>
                <a:ext cx="9144000" cy="755976"/>
              </a:xfrm>
              <a:prstGeom prst="rect">
                <a:avLst/>
              </a:prstGeom>
            </p:spPr>
            <p:txBody>
              <a:bodyPr wrap="square">
                <a:spAutoFit/>
              </a:bodyPr>
              <a:lstStyle/>
              <a:p>
                <a:r>
                  <a:rPr lang="en-US" dirty="0" smtClean="0"/>
                  <a:t>	</a:t>
                </a:r>
              </a:p>
              <a:p>
                <a:pPr algn="just"/>
                <a:r>
                  <a:rPr lang="en-US" dirty="0"/>
                  <a:t>	</a:t>
                </a:r>
                <a:r>
                  <a:rPr lang="en-US" dirty="0" err="1" smtClean="0"/>
                  <a:t>Таким</a:t>
                </a:r>
                <a:r>
                  <a:rPr lang="en-US" dirty="0" smtClean="0"/>
                  <a:t> </a:t>
                </a:r>
                <a:r>
                  <a:rPr lang="en-US" dirty="0" err="1"/>
                  <a:t>образом</a:t>
                </a:r>
                <a:r>
                  <a:rPr lang="en-US" dirty="0"/>
                  <a:t>, </a:t>
                </a:r>
                <a:r>
                  <a:rPr lang="en-US" dirty="0" err="1"/>
                  <a:t>мы</a:t>
                </a:r>
                <a:r>
                  <a:rPr lang="en-US" dirty="0"/>
                  <a:t> </a:t>
                </a:r>
                <a:r>
                  <a:rPr lang="en-US" dirty="0" err="1"/>
                  <a:t>получаем</a:t>
                </a:r>
                <a:r>
                  <a:rPr lang="en-US" dirty="0"/>
                  <a:t> </a:t>
                </a:r>
                <a:r>
                  <a:rPr lang="en-US" dirty="0" err="1"/>
                  <a:t>правило</a:t>
                </a:r>
                <a:r>
                  <a:rPr lang="en-US" dirty="0"/>
                  <a:t> </a:t>
                </a:r>
                <a:r>
                  <a:rPr lang="en-US" dirty="0" err="1"/>
                  <a:t>обновления</a:t>
                </a:r>
                <a:r>
                  <a:rPr lang="en-US" dirty="0"/>
                  <a:t> </a:t>
                </a:r>
                <a:r>
                  <a:rPr lang="en-US" dirty="0" err="1"/>
                  <a:t>для</a:t>
                </a:r>
                <a:r>
                  <a:rPr lang="en-US" dirty="0"/>
                  <a:t> </a:t>
                </a:r>
                <a:r>
                  <a:rPr lang="en-US" dirty="0" err="1"/>
                  <a:t>одного</a:t>
                </a:r>
                <a:r>
                  <a:rPr lang="en-US" dirty="0"/>
                  <a:t> </a:t>
                </a:r>
                <a:r>
                  <a:rPr lang="en-US" dirty="0" err="1"/>
                  <a:t>веса</a:t>
                </a:r>
                <a:r>
                  <a:rPr lang="en-US" dirty="0"/>
                  <a:t> </a:t>
                </a:r>
                <a:r>
                  <a:rPr lang="en-US" dirty="0" err="1"/>
                  <a:t>для</a:t>
                </a:r>
                <a:r>
                  <a:rPr lang="en-US" dirty="0"/>
                  <a:t> </a:t>
                </a:r>
                <a:r>
                  <a:rPr lang="en-US" dirty="0" err="1"/>
                  <a:t>выходного</a:t>
                </a:r>
                <a:r>
                  <a:rPr lang="en-US" dirty="0"/>
                  <a:t> </a:t>
                </a:r>
                <a:r>
                  <a:rPr lang="en-US" dirty="0" err="1"/>
                  <a:t>слоя</a:t>
                </a:r>
                <a:r>
                  <a:rPr lang="en-US" dirty="0"/>
                  <a:t> с </a:t>
                </a:r>
                <a:r>
                  <a:rPr lang="en-US" dirty="0" err="1"/>
                  <a:t>использованием</a:t>
                </a:r>
                <a:r>
                  <a:rPr lang="en-US" dirty="0"/>
                  <a:t> </a:t>
                </a:r>
                <a:r>
                  <a:rPr lang="en-US" dirty="0" err="1"/>
                  <a:t>следующего</a:t>
                </a:r>
                <a:r>
                  <a:rPr lang="en-US" dirty="0"/>
                  <a:t> </a:t>
                </a:r>
                <a:r>
                  <a:rPr lang="en-US" dirty="0" err="1"/>
                  <a:t>выражения</a:t>
                </a:r>
                <a:r>
                  <a:rPr lang="en-US" dirty="0" smtClean="0"/>
                  <a:t>: </a:t>
                </a:r>
                <a:r>
                  <a:rPr lang="en-US" b="0" dirty="0" smtClean="0"/>
                  <a:t>                              </a:t>
                </a:r>
                <a14:m>
                  <m:oMath xmlns:m="http://schemas.openxmlformats.org/officeDocument/2006/math">
                    <m:sSub>
                      <m:sSubPr>
                        <m:ctrlPr>
                          <a:rPr lang="ru-RU" b="0"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𝑖</m:t>
                        </m:r>
                        <m:r>
                          <a:rPr lang="en-US" b="0" i="1" dirty="0" smtClean="0">
                            <a:latin typeface="Cambria Math" panose="02040503050406030204" pitchFamily="18" charset="0"/>
                          </a:rPr>
                          <m:t>𝑗</m:t>
                        </m:r>
                      </m:sub>
                    </m:sSub>
                    <m:r>
                      <a:rPr lang="en-US" i="1" dirty="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𝑢</m:t>
                        </m:r>
                      </m:e>
                      <m:sub>
                        <m:r>
                          <a:rPr lang="en-US" i="1" dirty="0" err="1">
                            <a:latin typeface="Cambria Math" panose="02040503050406030204" pitchFamily="18" charset="0"/>
                          </a:rPr>
                          <m:t>𝑖</m:t>
                        </m:r>
                        <m:r>
                          <a:rPr lang="en-US" b="0" i="1" dirty="0" smtClean="0">
                            <a:latin typeface="Cambria Math" panose="02040503050406030204" pitchFamily="18" charset="0"/>
                          </a:rPr>
                          <m:t>𝑗</m:t>
                        </m:r>
                      </m:sub>
                    </m:sSub>
                    <m:r>
                      <a:rPr lang="en-US" i="1" dirty="0">
                        <a:latin typeface="Cambria Math" panose="02040503050406030204" pitchFamily="18" charset="0"/>
                      </a:rPr>
                      <m:t> − </m:t>
                    </m:r>
                    <m:r>
                      <a:rPr lang="en-US" i="1" dirty="0">
                        <a:latin typeface="Cambria Math" panose="02040503050406030204" pitchFamily="18" charset="0"/>
                      </a:rPr>
                      <m:t>𝜂</m:t>
                    </m:r>
                    <m:r>
                      <a:rPr lang="en-US" i="1" dirty="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𝛿</m:t>
                        </m:r>
                      </m:e>
                      <m:sub>
                        <m:r>
                          <a:rPr lang="en-US" i="1" dirty="0" err="1">
                            <a:latin typeface="Cambria Math" panose="02040503050406030204" pitchFamily="18" charset="0"/>
                          </a:rPr>
                          <m:t>𝑗</m:t>
                        </m:r>
                      </m:sub>
                    </m:sSub>
                    <m:r>
                      <a:rPr lang="en-US" i="1" dirty="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 </m:t>
                    </m:r>
                    <m:sSub>
                      <m:sSubPr>
                        <m:ctrlPr>
                          <a:rPr lang="en-US" b="0"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𝑖</m:t>
                        </m:r>
                      </m:sub>
                    </m:sSub>
                  </m:oMath>
                </a14:m>
                <a:endParaRPr lang="en-US" dirty="0"/>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0" y="4263691"/>
                <a:ext cx="9144000" cy="755976"/>
              </a:xfrm>
              <a:prstGeom prst="rect">
                <a:avLst/>
              </a:prstGeom>
              <a:blipFill>
                <a:blip r:embed="rId7"/>
                <a:stretch>
                  <a:fillRect l="-200" r="-200" b="-5645"/>
                </a:stretch>
              </a:blipFill>
            </p:spPr>
            <p:txBody>
              <a:bodyPr/>
              <a:lstStyle/>
              <a:p>
                <a:r>
                  <a:rPr lang="en-US">
                    <a:noFill/>
                  </a:rPr>
                  <a:t> </a:t>
                </a:r>
              </a:p>
            </p:txBody>
          </p:sp>
        </mc:Fallback>
      </mc:AlternateContent>
    </p:spTree>
    <p:extLst>
      <p:ext uri="{BB962C8B-B14F-4D97-AF65-F5344CB8AC3E}">
        <p14:creationId xmlns:p14="http://schemas.microsoft.com/office/powerpoint/2010/main" val="35284012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0221694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rotWithShape="1">
          <a:blip r:embed="rId3"/>
          <a:srcRect b="1867"/>
          <a:stretch/>
        </p:blipFill>
        <p:spPr>
          <a:xfrm>
            <a:off x="0" y="0"/>
            <a:ext cx="9144000" cy="5047488"/>
          </a:xfrm>
          <a:prstGeom prst="rect">
            <a:avLst/>
          </a:prstGeom>
        </p:spPr>
      </p:pic>
    </p:spTree>
    <p:extLst>
      <p:ext uri="{BB962C8B-B14F-4D97-AF65-F5344CB8AC3E}">
        <p14:creationId xmlns:p14="http://schemas.microsoft.com/office/powerpoint/2010/main" val="8721651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5034397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54193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905895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3640821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1235510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4363265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4079118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0" y="0"/>
            <a:ext cx="9143999" cy="5143500"/>
          </a:xfrm>
          <a:prstGeom prst="rect">
            <a:avLst/>
          </a:prstGeom>
        </p:spPr>
      </p:pic>
    </p:spTree>
    <p:extLst>
      <p:ext uri="{BB962C8B-B14F-4D97-AF65-F5344CB8AC3E}">
        <p14:creationId xmlns:p14="http://schemas.microsoft.com/office/powerpoint/2010/main" val="185210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1"/>
              <p:cNvSpPr/>
              <p:nvPr/>
            </p:nvSpPr>
            <p:spPr>
              <a:xfrm>
                <a:off x="0" y="0"/>
                <a:ext cx="9144000" cy="1815882"/>
              </a:xfrm>
              <a:prstGeom prst="rect">
                <a:avLst/>
              </a:prstGeom>
            </p:spPr>
            <p:txBody>
              <a:bodyPr wrap="square">
                <a:spAutoFit/>
              </a:bodyPr>
              <a:lstStyle/>
              <a:p>
                <a:pPr algn="ctr"/>
                <a:r>
                  <a:rPr lang="en-US" b="1" dirty="0" smtClean="0"/>
                  <a:t>Обратное</a:t>
                </a:r>
                <a:r>
                  <a:rPr lang="en-US" b="1" dirty="0"/>
                  <a:t> </a:t>
                </a:r>
                <a:r>
                  <a:rPr lang="en-US" b="1" dirty="0" err="1"/>
                  <a:t>распространение</a:t>
                </a:r>
                <a:r>
                  <a:rPr lang="en-US" b="1" dirty="0"/>
                  <a:t> </a:t>
                </a:r>
                <a:r>
                  <a:rPr lang="en-US" b="1" dirty="0" err="1"/>
                  <a:t>для</a:t>
                </a:r>
                <a:r>
                  <a:rPr lang="en-US" b="1" dirty="0"/>
                  <a:t> </a:t>
                </a:r>
                <a:r>
                  <a:rPr lang="en-US" b="1" dirty="0" err="1"/>
                  <a:t>скрытого</a:t>
                </a:r>
                <a:r>
                  <a:rPr lang="en-US" b="1" dirty="0"/>
                  <a:t> </a:t>
                </a:r>
                <a:r>
                  <a:rPr lang="en-US" b="1" dirty="0" err="1"/>
                  <a:t>слоя</a:t>
                </a:r>
                <a:endParaRPr lang="en-US" b="1" dirty="0"/>
              </a:p>
              <a:p>
                <a:pPr algn="just"/>
                <a:r>
                  <a:rPr lang="en-US" dirty="0" smtClean="0"/>
                  <a:t>	</a:t>
                </a:r>
                <a:r>
                  <a:rPr lang="en-US" dirty="0" err="1" smtClean="0"/>
                  <a:t>При</a:t>
                </a:r>
                <a:r>
                  <a:rPr lang="en-US" dirty="0" smtClean="0"/>
                  <a:t> </a:t>
                </a:r>
                <a:r>
                  <a:rPr lang="en-US" dirty="0" err="1"/>
                  <a:t>работе</a:t>
                </a:r>
                <a:r>
                  <a:rPr lang="en-US" dirty="0"/>
                  <a:t> с </a:t>
                </a:r>
                <a:r>
                  <a:rPr lang="en-US" dirty="0" err="1"/>
                  <a:t>глубокими</a:t>
                </a:r>
                <a:r>
                  <a:rPr lang="en-US" dirty="0"/>
                  <a:t> </a:t>
                </a:r>
                <a:r>
                  <a:rPr lang="en-US" dirty="0" err="1"/>
                  <a:t>нейронными</a:t>
                </a:r>
                <a:r>
                  <a:rPr lang="en-US" dirty="0"/>
                  <a:t> </a:t>
                </a:r>
                <a:r>
                  <a:rPr lang="en-US" dirty="0" err="1"/>
                  <a:t>сетями</a:t>
                </a:r>
                <a:r>
                  <a:rPr lang="en-US" dirty="0"/>
                  <a:t> </a:t>
                </a:r>
                <a:r>
                  <a:rPr lang="en-US" dirty="0" err="1"/>
                  <a:t>нам</a:t>
                </a:r>
                <a:r>
                  <a:rPr lang="en-US" dirty="0"/>
                  <a:t> </a:t>
                </a:r>
                <a:r>
                  <a:rPr lang="en-US" dirty="0" err="1"/>
                  <a:t>необходимо</a:t>
                </a:r>
                <a:r>
                  <a:rPr lang="en-US" dirty="0"/>
                  <a:t> </a:t>
                </a:r>
                <a:r>
                  <a:rPr lang="en-US" dirty="0" err="1"/>
                  <a:t>обновлять</a:t>
                </a:r>
                <a:r>
                  <a:rPr lang="en-US" dirty="0"/>
                  <a:t> </a:t>
                </a:r>
                <a:r>
                  <a:rPr lang="en-US" dirty="0" err="1"/>
                  <a:t>веса</a:t>
                </a:r>
                <a:r>
                  <a:rPr lang="en-US" dirty="0"/>
                  <a:t> в </a:t>
                </a:r>
                <a:r>
                  <a:rPr lang="en-US" dirty="0" err="1"/>
                  <a:t>нескольких</a:t>
                </a:r>
                <a:r>
                  <a:rPr lang="en-US" dirty="0"/>
                  <a:t> </a:t>
                </a:r>
                <a:r>
                  <a:rPr lang="en-US" dirty="0" err="1"/>
                  <a:t>скрытых</a:t>
                </a:r>
                <a:r>
                  <a:rPr lang="en-US" dirty="0"/>
                  <a:t> </a:t>
                </a:r>
                <a:r>
                  <a:rPr lang="en-US" dirty="0" err="1"/>
                  <a:t>слоях</a:t>
                </a:r>
                <a:r>
                  <a:rPr lang="en-US" dirty="0"/>
                  <a:t>. </a:t>
                </a:r>
                <a:r>
                  <a:rPr lang="en-US" dirty="0" err="1"/>
                  <a:t>Мы</a:t>
                </a:r>
                <a:r>
                  <a:rPr lang="en-US" dirty="0"/>
                  <a:t> </a:t>
                </a:r>
                <a:r>
                  <a:rPr lang="en-US" dirty="0" err="1"/>
                  <a:t>также</a:t>
                </a:r>
                <a:r>
                  <a:rPr lang="en-US" dirty="0"/>
                  <a:t> </a:t>
                </a:r>
                <a:r>
                  <a:rPr lang="en-US" dirty="0" err="1"/>
                  <a:t>должны</a:t>
                </a:r>
                <a:r>
                  <a:rPr lang="en-US" dirty="0"/>
                  <a:t> </a:t>
                </a:r>
                <a:r>
                  <a:rPr lang="en-US" dirty="0" err="1"/>
                  <a:t>учитывать</a:t>
                </a:r>
                <a:r>
                  <a:rPr lang="en-US" dirty="0"/>
                  <a:t> </a:t>
                </a:r>
                <a:r>
                  <a:rPr lang="en-US" dirty="0" err="1"/>
                  <a:t>функции</a:t>
                </a:r>
                <a:r>
                  <a:rPr lang="en-US" dirty="0"/>
                  <a:t> </a:t>
                </a:r>
                <a:r>
                  <a:rPr lang="en-US" dirty="0" err="1"/>
                  <a:t>активации</a:t>
                </a:r>
                <a:r>
                  <a:rPr lang="en-US" dirty="0"/>
                  <a:t> и </a:t>
                </a:r>
                <a:r>
                  <a:rPr lang="en-US" dirty="0" err="1"/>
                  <a:t>обновлять</a:t>
                </a:r>
                <a:r>
                  <a:rPr lang="en-US" dirty="0"/>
                  <a:t> </a:t>
                </a:r>
                <a:r>
                  <a:rPr lang="en-US" dirty="0" err="1"/>
                  <a:t>веса</a:t>
                </a:r>
                <a:r>
                  <a:rPr lang="en-US" dirty="0"/>
                  <a:t> в </a:t>
                </a:r>
                <a:r>
                  <a:rPr lang="en-US" dirty="0" err="1"/>
                  <a:t>соответствии</a:t>
                </a:r>
                <a:r>
                  <a:rPr lang="en-US" dirty="0"/>
                  <a:t> с </a:t>
                </a:r>
                <a:r>
                  <a:rPr lang="en-US" dirty="0" err="1"/>
                  <a:t>использованными</a:t>
                </a:r>
                <a:r>
                  <a:rPr lang="en-US" dirty="0"/>
                  <a:t> </a:t>
                </a:r>
                <a:r>
                  <a:rPr lang="en-US" dirty="0" err="1"/>
                  <a:t>нелинейностями</a:t>
                </a:r>
                <a:r>
                  <a:rPr lang="en-US" dirty="0"/>
                  <a:t> и </a:t>
                </a:r>
                <a:r>
                  <a:rPr lang="en-US" dirty="0" err="1"/>
                  <a:t>их</a:t>
                </a:r>
                <a:r>
                  <a:rPr lang="en-US" dirty="0"/>
                  <a:t> </a:t>
                </a:r>
                <a:r>
                  <a:rPr lang="en-US" dirty="0" err="1"/>
                  <a:t>производными</a:t>
                </a:r>
                <a:r>
                  <a:rPr lang="en-US" dirty="0"/>
                  <a:t>.</a:t>
                </a:r>
              </a:p>
              <a:p>
                <a:endParaRPr lang="en-US" dirty="0" smtClean="0"/>
              </a:p>
              <a:p>
                <a:pPr algn="ctr"/>
                <a:r>
                  <a:rPr lang="en-US" b="1" dirty="0" err="1" smtClean="0"/>
                  <a:t>Как</a:t>
                </a:r>
                <a:r>
                  <a:rPr lang="en-US" b="1" dirty="0" smtClean="0"/>
                  <a:t> </a:t>
                </a:r>
                <a:r>
                  <a:rPr lang="en-US" b="1" dirty="0" err="1"/>
                  <a:t>же</a:t>
                </a:r>
                <a:r>
                  <a:rPr lang="en-US" b="1" dirty="0"/>
                  <a:t> </a:t>
                </a:r>
                <a:r>
                  <a:rPr lang="en-US" b="1" dirty="0" err="1"/>
                  <a:t>работает</a:t>
                </a:r>
                <a:r>
                  <a:rPr lang="en-US" b="1" dirty="0"/>
                  <a:t> </a:t>
                </a:r>
                <a:r>
                  <a:rPr lang="en-US" b="1" dirty="0" err="1"/>
                  <a:t>обратное</a:t>
                </a:r>
                <a:r>
                  <a:rPr lang="en-US" b="1" dirty="0"/>
                  <a:t> </a:t>
                </a:r>
                <a:r>
                  <a:rPr lang="en-US" b="1" dirty="0" err="1"/>
                  <a:t>распространение</a:t>
                </a:r>
                <a:r>
                  <a:rPr lang="en-US" b="1" dirty="0"/>
                  <a:t> в </a:t>
                </a:r>
                <a:r>
                  <a:rPr lang="en-US" b="1" dirty="0" err="1"/>
                  <a:t>этом</a:t>
                </a:r>
                <a:r>
                  <a:rPr lang="en-US" b="1" dirty="0"/>
                  <a:t> </a:t>
                </a:r>
                <a:r>
                  <a:rPr lang="en-US" b="1" dirty="0" err="1"/>
                  <a:t>случае</a:t>
                </a:r>
                <a:r>
                  <a:rPr lang="en-US" b="1" dirty="0"/>
                  <a:t>?</a:t>
                </a:r>
              </a:p>
              <a:p>
                <a:pPr algn="just"/>
                <a:r>
                  <a:rPr lang="en-US" dirty="0" smtClean="0"/>
                  <a:t>	</a:t>
                </a:r>
                <a:r>
                  <a:rPr lang="en-US" dirty="0" err="1" smtClean="0"/>
                  <a:t>Аналогично</a:t>
                </a:r>
                <a:r>
                  <a:rPr lang="en-US" dirty="0" smtClean="0"/>
                  <a:t> </a:t>
                </a:r>
                <a:r>
                  <a:rPr lang="en-US" dirty="0" err="1"/>
                  <a:t>обратному</a:t>
                </a:r>
                <a:r>
                  <a:rPr lang="en-US" dirty="0"/>
                  <a:t> </a:t>
                </a:r>
                <a:r>
                  <a:rPr lang="en-US" dirty="0" err="1"/>
                  <a:t>распространению</a:t>
                </a:r>
                <a:r>
                  <a:rPr lang="en-US" dirty="0"/>
                  <a:t> </a:t>
                </a:r>
                <a:r>
                  <a:rPr lang="en-US" dirty="0" err="1"/>
                  <a:t>для</a:t>
                </a:r>
                <a:r>
                  <a:rPr lang="en-US" dirty="0"/>
                  <a:t> </a:t>
                </a:r>
                <a:r>
                  <a:rPr lang="en-US" dirty="0" err="1"/>
                  <a:t>выходного</a:t>
                </a:r>
                <a:r>
                  <a:rPr lang="en-US" dirty="0"/>
                  <a:t> </a:t>
                </a:r>
                <a:r>
                  <a:rPr lang="en-US" dirty="0" err="1"/>
                  <a:t>слоя</a:t>
                </a:r>
                <a:r>
                  <a:rPr lang="en-US" dirty="0"/>
                  <a:t>, </a:t>
                </a:r>
                <a:r>
                  <a:rPr lang="en-US" dirty="0" err="1"/>
                  <a:t>правило</a:t>
                </a:r>
                <a:r>
                  <a:rPr lang="en-US" dirty="0"/>
                  <a:t> </a:t>
                </a:r>
                <a:r>
                  <a:rPr lang="en-US" dirty="0" err="1"/>
                  <a:t>обновления</a:t>
                </a:r>
                <a:r>
                  <a:rPr lang="en-US" dirty="0"/>
                  <a:t> </a:t>
                </a:r>
                <a:r>
                  <a:rPr lang="en-US" dirty="0" err="1"/>
                  <a:t>для</a:t>
                </a:r>
                <a:r>
                  <a:rPr lang="en-US" dirty="0"/>
                  <a:t> </a:t>
                </a:r>
                <a:r>
                  <a:rPr lang="en-US" dirty="0" err="1"/>
                  <a:t>одного</a:t>
                </a:r>
                <a:r>
                  <a:rPr lang="en-US" dirty="0"/>
                  <a:t> </a:t>
                </a:r>
                <a:r>
                  <a:rPr lang="en-US" dirty="0" err="1"/>
                  <a:t>веса</a:t>
                </a:r>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𝑖</m:t>
                        </m:r>
                        <m:r>
                          <a:rPr lang="en-US" b="0" i="1" dirty="0" smtClean="0">
                            <a:latin typeface="Cambria Math" panose="02040503050406030204" pitchFamily="18" charset="0"/>
                          </a:rPr>
                          <m:t>𝑗</m:t>
                        </m:r>
                      </m:sub>
                    </m:sSub>
                  </m:oMath>
                </a14:m>
                <a:r>
                  <a:rPr lang="en-US" dirty="0" smtClean="0"/>
                  <a:t>, </a:t>
                </a:r>
                <a:r>
                  <a:rPr lang="en-US" dirty="0" err="1"/>
                  <a:t>имеет</a:t>
                </a:r>
                <a:r>
                  <a:rPr lang="en-US" dirty="0"/>
                  <a:t> </a:t>
                </a:r>
                <a:r>
                  <a:rPr lang="en-US" dirty="0" err="1"/>
                  <a:t>следующий</a:t>
                </a:r>
                <a:r>
                  <a:rPr lang="en-US" dirty="0"/>
                  <a:t> </a:t>
                </a:r>
                <a:r>
                  <a:rPr lang="en-US" dirty="0" err="1"/>
                  <a:t>вид</a:t>
                </a:r>
                <a:r>
                  <a:rPr lang="en-US" dirty="0"/>
                  <a:t>:</a:t>
                </a: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0" y="0"/>
                <a:ext cx="9144000" cy="1815882"/>
              </a:xfrm>
              <a:prstGeom prst="rect">
                <a:avLst/>
              </a:prstGeom>
              <a:blipFill>
                <a:blip r:embed="rId3"/>
                <a:stretch>
                  <a:fillRect l="-200" t="-671" r="-200" b="-2349"/>
                </a:stretch>
              </a:blipFill>
            </p:spPr>
            <p:txBody>
              <a:bodyPr/>
              <a:lstStyle/>
              <a:p>
                <a:r>
                  <a:rPr lang="en-US">
                    <a:noFill/>
                  </a:rPr>
                  <a:t> </a:t>
                </a:r>
              </a:p>
            </p:txBody>
          </p:sp>
        </mc:Fallback>
      </mc:AlternateContent>
      <p:pic>
        <p:nvPicPr>
          <p:cNvPr id="3" name="Рисунок 2"/>
          <p:cNvPicPr>
            <a:picLocks noChangeAspect="1"/>
          </p:cNvPicPr>
          <p:nvPr/>
        </p:nvPicPr>
        <p:blipFill>
          <a:blip r:embed="rId4"/>
          <a:stretch>
            <a:fillRect/>
          </a:stretch>
        </p:blipFill>
        <p:spPr>
          <a:xfrm>
            <a:off x="2837688" y="1815882"/>
            <a:ext cx="2590800" cy="790575"/>
          </a:xfrm>
          <a:prstGeom prst="rect">
            <a:avLst/>
          </a:prstGeom>
        </p:spPr>
      </p:pic>
      <p:sp>
        <p:nvSpPr>
          <p:cNvPr id="4" name="Прямоугольник 3"/>
          <p:cNvSpPr/>
          <p:nvPr/>
        </p:nvSpPr>
        <p:spPr>
          <a:xfrm>
            <a:off x="0" y="2728377"/>
            <a:ext cx="9144000" cy="738664"/>
          </a:xfrm>
          <a:prstGeom prst="rect">
            <a:avLst/>
          </a:prstGeom>
        </p:spPr>
        <p:txBody>
          <a:bodyPr wrap="square">
            <a:spAutoFit/>
          </a:bodyPr>
          <a:lstStyle/>
          <a:p>
            <a:pPr algn="just"/>
            <a:r>
              <a:rPr lang="ru-RU" dirty="0" smtClean="0"/>
              <a:t>	</a:t>
            </a:r>
            <a:r>
              <a:rPr lang="en-US" dirty="0" err="1" smtClean="0"/>
              <a:t>Снова</a:t>
            </a:r>
            <a:r>
              <a:rPr lang="en-US" dirty="0" smtClean="0"/>
              <a:t> </a:t>
            </a:r>
            <a:r>
              <a:rPr lang="en-US" dirty="0" err="1"/>
              <a:t>мы</a:t>
            </a:r>
            <a:r>
              <a:rPr lang="en-US" dirty="0"/>
              <a:t> </a:t>
            </a:r>
            <a:r>
              <a:rPr lang="en-US" dirty="0" err="1" smtClean="0"/>
              <a:t>вычисляем</a:t>
            </a:r>
            <a:r>
              <a:rPr lang="en-US" dirty="0" smtClean="0"/>
              <a:t> </a:t>
            </a:r>
            <a:r>
              <a:rPr lang="en-US" dirty="0" err="1"/>
              <a:t>обратное</a:t>
            </a:r>
            <a:r>
              <a:rPr lang="en-US" dirty="0"/>
              <a:t> </a:t>
            </a:r>
            <a:r>
              <a:rPr lang="en-US" dirty="0" err="1"/>
              <a:t>распространение</a:t>
            </a:r>
            <a:r>
              <a:rPr lang="en-US" dirty="0"/>
              <a:t>, </a:t>
            </a:r>
            <a:r>
              <a:rPr lang="en-US" dirty="0" err="1"/>
              <a:t>следуя</a:t>
            </a:r>
            <a:r>
              <a:rPr lang="en-US" dirty="0"/>
              <a:t> </a:t>
            </a:r>
            <a:r>
              <a:rPr lang="en-US" dirty="0" err="1"/>
              <a:t>правилу</a:t>
            </a:r>
            <a:r>
              <a:rPr lang="en-US" dirty="0"/>
              <a:t> </a:t>
            </a:r>
            <a:r>
              <a:rPr lang="en-US" dirty="0" err="1"/>
              <a:t>цепочки</a:t>
            </a:r>
            <a:r>
              <a:rPr lang="en-US" dirty="0"/>
              <a:t>.</a:t>
            </a:r>
          </a:p>
          <a:p>
            <a:pPr algn="just"/>
            <a:r>
              <a:rPr lang="ru-RU" dirty="0" smtClean="0"/>
              <a:t>	</a:t>
            </a:r>
            <a:r>
              <a:rPr lang="en-US" dirty="0" err="1" smtClean="0"/>
              <a:t>Мы</a:t>
            </a:r>
            <a:r>
              <a:rPr lang="en-US" dirty="0" smtClean="0"/>
              <a:t> </a:t>
            </a:r>
            <a:r>
              <a:rPr lang="en-US" dirty="0" err="1"/>
              <a:t>используем</a:t>
            </a:r>
            <a:r>
              <a:rPr lang="en-US" dirty="0"/>
              <a:t> </a:t>
            </a:r>
            <a:r>
              <a:rPr lang="en-US" dirty="0" err="1"/>
              <a:t>формулы</a:t>
            </a:r>
            <a:r>
              <a:rPr lang="en-US" dirty="0"/>
              <a:t> </a:t>
            </a:r>
            <a:r>
              <a:rPr lang="en-US" dirty="0" err="1"/>
              <a:t>сигмоидной</a:t>
            </a:r>
            <a:r>
              <a:rPr lang="en-US" dirty="0"/>
              <a:t> </a:t>
            </a:r>
            <a:r>
              <a:rPr lang="en-US" dirty="0" err="1"/>
              <a:t>активации</a:t>
            </a:r>
            <a:r>
              <a:rPr lang="en-US" dirty="0"/>
              <a:t> и </a:t>
            </a:r>
            <a:r>
              <a:rPr lang="en-US" dirty="0" err="1"/>
              <a:t>линейной</a:t>
            </a:r>
            <a:r>
              <a:rPr lang="en-US" dirty="0"/>
              <a:t> </a:t>
            </a:r>
            <a:r>
              <a:rPr lang="en-US" dirty="0" err="1"/>
              <a:t>модели</a:t>
            </a:r>
            <a:r>
              <a:rPr lang="en-US" dirty="0"/>
              <a:t>, </a:t>
            </a:r>
            <a:r>
              <a:rPr lang="en-US" dirty="0" err="1"/>
              <a:t>чтобы</a:t>
            </a:r>
            <a:r>
              <a:rPr lang="en-US" dirty="0"/>
              <a:t> </a:t>
            </a:r>
            <a:r>
              <a:rPr lang="en-US" dirty="0" err="1"/>
              <a:t>получить</a:t>
            </a:r>
            <a:r>
              <a:rPr lang="en-US" dirty="0"/>
              <a:t> </a:t>
            </a:r>
            <a:r>
              <a:rPr lang="en-US" dirty="0" err="1"/>
              <a:t>следующее</a:t>
            </a:r>
            <a:r>
              <a:rPr lang="en-US" dirty="0"/>
              <a:t>:</a:t>
            </a:r>
          </a:p>
        </p:txBody>
      </p:sp>
      <p:pic>
        <p:nvPicPr>
          <p:cNvPr id="5" name="Рисунок 4"/>
          <p:cNvPicPr>
            <a:picLocks noChangeAspect="1"/>
          </p:cNvPicPr>
          <p:nvPr/>
        </p:nvPicPr>
        <p:blipFill>
          <a:blip r:embed="rId5"/>
          <a:stretch>
            <a:fillRect/>
          </a:stretch>
        </p:blipFill>
        <p:spPr>
          <a:xfrm>
            <a:off x="580263" y="3631764"/>
            <a:ext cx="4514850" cy="933450"/>
          </a:xfrm>
          <a:prstGeom prst="rect">
            <a:avLst/>
          </a:prstGeom>
        </p:spPr>
      </p:pic>
      <p:pic>
        <p:nvPicPr>
          <p:cNvPr id="6" name="Рисунок 5"/>
          <p:cNvPicPr>
            <a:picLocks noChangeAspect="1"/>
          </p:cNvPicPr>
          <p:nvPr/>
        </p:nvPicPr>
        <p:blipFill>
          <a:blip r:embed="rId6"/>
          <a:stretch>
            <a:fillRect/>
          </a:stretch>
        </p:blipFill>
        <p:spPr>
          <a:xfrm>
            <a:off x="5490633" y="3717489"/>
            <a:ext cx="1238250" cy="762000"/>
          </a:xfrm>
          <a:prstGeom prst="rect">
            <a:avLst/>
          </a:prstGeom>
        </p:spPr>
      </p:pic>
      <p:sp>
        <p:nvSpPr>
          <p:cNvPr id="7" name="Прямоугольник 6"/>
          <p:cNvSpPr/>
          <p:nvPr/>
        </p:nvSpPr>
        <p:spPr>
          <a:xfrm>
            <a:off x="5142832" y="3944600"/>
            <a:ext cx="300082" cy="338554"/>
          </a:xfrm>
          <a:prstGeom prst="rect">
            <a:avLst/>
          </a:prstGeom>
        </p:spPr>
        <p:txBody>
          <a:bodyPr wrap="none">
            <a:spAutoFit/>
          </a:bodyPr>
          <a:lstStyle/>
          <a:p>
            <a:r>
              <a:rPr lang="en-US" sz="1600" dirty="0">
                <a:latin typeface="Times New Roman" panose="02020603050405020304" pitchFamily="18" charset="0"/>
                <a:cs typeface="Times New Roman" panose="02020603050405020304" pitchFamily="18" charset="0"/>
              </a:rPr>
              <a:t>и</a:t>
            </a:r>
          </a:p>
        </p:txBody>
      </p:sp>
    </p:spTree>
    <p:extLst>
      <p:ext uri="{BB962C8B-B14F-4D97-AF65-F5344CB8AC3E}">
        <p14:creationId xmlns:p14="http://schemas.microsoft.com/office/powerpoint/2010/main" val="1315348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0" y="0"/>
            <a:ext cx="9143999" cy="5143500"/>
          </a:xfrm>
          <a:prstGeom prst="rect">
            <a:avLst/>
          </a:prstGeom>
        </p:spPr>
      </p:pic>
    </p:spTree>
    <p:extLst>
      <p:ext uri="{BB962C8B-B14F-4D97-AF65-F5344CB8AC3E}">
        <p14:creationId xmlns:p14="http://schemas.microsoft.com/office/powerpoint/2010/main" val="17180983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a:blip r:embed="rId3"/>
          <a:stretch>
            <a:fillRect/>
          </a:stretch>
        </p:blipFill>
        <p:spPr>
          <a:xfrm>
            <a:off x="1" y="0"/>
            <a:ext cx="9143999" cy="5143500"/>
          </a:xfrm>
          <a:prstGeom prst="rect">
            <a:avLst/>
          </a:prstGeom>
        </p:spPr>
      </p:pic>
    </p:spTree>
    <p:extLst>
      <p:ext uri="{BB962C8B-B14F-4D97-AF65-F5344CB8AC3E}">
        <p14:creationId xmlns:p14="http://schemas.microsoft.com/office/powerpoint/2010/main" val="17344196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Рисунок 1"/>
          <p:cNvPicPr/>
          <p:nvPr/>
        </p:nvPicPr>
        <p:blipFill rotWithShape="1">
          <a:blip r:embed="rId3"/>
          <a:srcRect r="2534"/>
          <a:stretch/>
        </p:blipFill>
        <p:spPr>
          <a:xfrm>
            <a:off x="0" y="0"/>
            <a:ext cx="9143999" cy="5143500"/>
          </a:xfrm>
          <a:prstGeom prst="rect">
            <a:avLst/>
          </a:prstGeom>
        </p:spPr>
      </p:pic>
    </p:spTree>
    <p:extLst>
      <p:ext uri="{BB962C8B-B14F-4D97-AF65-F5344CB8AC3E}">
        <p14:creationId xmlns:p14="http://schemas.microsoft.com/office/powerpoint/2010/main" val="5149777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 name="Прямоугольник 2"/>
          <p:cNvSpPr/>
          <p:nvPr/>
        </p:nvSpPr>
        <p:spPr>
          <a:xfrm>
            <a:off x="0" y="0"/>
            <a:ext cx="9144000" cy="4221669"/>
          </a:xfrm>
          <a:prstGeom prst="rect">
            <a:avLst/>
          </a:prstGeom>
        </p:spPr>
        <p:txBody>
          <a:bodyPr wrap="square">
            <a:spAutoFit/>
          </a:bodyPr>
          <a:lstStyle/>
          <a:p>
            <a:pPr>
              <a:lnSpc>
                <a:spcPts val="1425"/>
              </a:lnSpc>
            </a:pPr>
            <a:r>
              <a:rPr lang="ru-RU" sz="1600" dirty="0" err="1">
                <a:solidFill>
                  <a:srgbClr val="AF00DB"/>
                </a:solidFill>
                <a:latin typeface="Courier New" panose="02070309020205020404" pitchFamily="49" charset="0"/>
                <a:ea typeface="Times New Roman" panose="02020603050405020304" pitchFamily="18" charset="0"/>
                <a:cs typeface="Times New Roman" panose="02020603050405020304" pitchFamily="18" charset="0"/>
              </a:rPr>
              <a:t>import</a:t>
            </a: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err="1">
                <a:latin typeface="Courier New" panose="02070309020205020404" pitchFamily="49" charset="0"/>
                <a:ea typeface="Times New Roman" panose="02020603050405020304" pitchFamily="18" charset="0"/>
                <a:cs typeface="Times New Roman" panose="02020603050405020304" pitchFamily="18" charset="0"/>
              </a:rPr>
              <a:t>random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Инициализация весов и смещения</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en-US" sz="1600" dirty="0">
                <a:latin typeface="Courier New" panose="02070309020205020404" pitchFamily="49" charset="0"/>
                <a:ea typeface="Times New Roman" panose="02020603050405020304" pitchFamily="18" charset="0"/>
                <a:cs typeface="Times New Roman" panose="02020603050405020304" pitchFamily="18" charset="0"/>
              </a:rPr>
              <a:t>w1 =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random.uniform</a:t>
            </a:r>
            <a:r>
              <a:rPr lang="en-US" sz="1600" dirty="0">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en-US" sz="1600" dirty="0">
                <a:latin typeface="Courier New" panose="02070309020205020404" pitchFamily="49"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en-US" sz="1600" dirty="0">
                <a:latin typeface="Courier New" panose="02070309020205020404" pitchFamily="49" charset="0"/>
                <a:ea typeface="Times New Roman" panose="02020603050405020304" pitchFamily="18" charset="0"/>
                <a:cs typeface="Times New Roman" panose="02020603050405020304" pitchFamily="18" charset="0"/>
              </a:rPr>
              <a:t>w2 =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random.uniform</a:t>
            </a:r>
            <a:r>
              <a:rPr lang="en-US" sz="1600" dirty="0">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en-US" sz="1600" dirty="0">
                <a:latin typeface="Courier New" panose="02070309020205020404" pitchFamily="49"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latin typeface="Courier New" panose="02070309020205020404" pitchFamily="49" charset="0"/>
                <a:ea typeface="Times New Roman" panose="02020603050405020304" pitchFamily="18" charset="0"/>
                <a:cs typeface="Times New Roman" panose="02020603050405020304" pitchFamily="18" charset="0"/>
              </a:rPr>
              <a:t>b = </a:t>
            </a:r>
            <a:r>
              <a:rPr lang="ru-RU" sz="1600" dirty="0" err="1">
                <a:latin typeface="Courier New" panose="02070309020205020404" pitchFamily="49" charset="0"/>
                <a:ea typeface="Times New Roman" panose="02020603050405020304" pitchFamily="18" charset="0"/>
                <a:cs typeface="Times New Roman" panose="02020603050405020304" pitchFamily="18" charset="0"/>
              </a:rPr>
              <a:t>random.uniform</a:t>
            </a:r>
            <a:r>
              <a:rPr lang="ru-RU" sz="1600" dirty="0">
                <a:latin typeface="Courier New" panose="02070309020205020404" pitchFamily="49" charset="0"/>
                <a:ea typeface="Times New Roman" panose="02020603050405020304" pitchFamily="18" charset="0"/>
                <a:cs typeface="Times New Roman" panose="02020603050405020304" pitchFamily="18" charset="0"/>
              </a:rPr>
              <a:t>(</a:t>
            </a:r>
            <a:r>
              <a:rPr lang="ru-RU"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ru-RU" sz="1600" dirty="0">
                <a:latin typeface="Courier New" panose="02070309020205020404" pitchFamily="49"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Функция активации (пороговая функция)</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en-US" sz="1600" dirty="0" err="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def</a:t>
            </a: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err="1">
                <a:solidFill>
                  <a:srgbClr val="795E26"/>
                </a:solidFill>
                <a:latin typeface="Courier New" panose="02070309020205020404" pitchFamily="49" charset="0"/>
                <a:ea typeface="Times New Roman" panose="02020603050405020304" pitchFamily="18" charset="0"/>
                <a:cs typeface="Times New Roman" panose="02020603050405020304" pitchFamily="18" charset="0"/>
              </a:rPr>
              <a:t>activation_function</a:t>
            </a:r>
            <a:r>
              <a:rPr lang="en-US" sz="1600" dirty="0">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1080"/>
                </a:solidFill>
                <a:latin typeface="Courier New" panose="02070309020205020404" pitchFamily="49" charset="0"/>
                <a:ea typeface="Times New Roman" panose="02020603050405020304" pitchFamily="18" charset="0"/>
                <a:cs typeface="Times New Roman" panose="02020603050405020304" pitchFamily="18" charset="0"/>
              </a:rPr>
              <a:t>z</a:t>
            </a:r>
            <a:r>
              <a:rPr lang="en-US" sz="1600" dirty="0">
                <a:latin typeface="Courier New" panose="02070309020205020404" pitchFamily="49"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solidFill>
                  <a:srgbClr val="AF00DB"/>
                </a:solidFill>
                <a:latin typeface="Courier New" panose="02070309020205020404" pitchFamily="49" charset="0"/>
                <a:ea typeface="Times New Roman" panose="02020603050405020304" pitchFamily="18" charset="0"/>
                <a:cs typeface="Times New Roman" panose="02020603050405020304" pitchFamily="18" charset="0"/>
              </a:rPr>
              <a:t>return</a:t>
            </a: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solidFill>
                  <a:srgbClr val="AF00DB"/>
                </a:solidFill>
                <a:latin typeface="Courier New" panose="02070309020205020404" pitchFamily="49" charset="0"/>
                <a:ea typeface="Times New Roman" panose="02020603050405020304" pitchFamily="18" charset="0"/>
                <a:cs typeface="Times New Roman" panose="02020603050405020304" pitchFamily="18" charset="0"/>
              </a:rPr>
              <a:t>if</a:t>
            </a:r>
            <a:r>
              <a:rPr lang="en-US" sz="1600" dirty="0">
                <a:latin typeface="Courier New" panose="02070309020205020404" pitchFamily="49" charset="0"/>
                <a:ea typeface="Times New Roman" panose="02020603050405020304" pitchFamily="18" charset="0"/>
                <a:cs typeface="Times New Roman" panose="02020603050405020304" pitchFamily="18" charset="0"/>
              </a:rPr>
              <a:t> z &gt;= </a:t>
            </a:r>
            <a:r>
              <a:rPr lang="en-US"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0</a:t>
            </a: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solidFill>
                  <a:srgbClr val="AF00DB"/>
                </a:solidFill>
                <a:latin typeface="Courier New" panose="02070309020205020404" pitchFamily="49" charset="0"/>
                <a:ea typeface="Times New Roman" panose="02020603050405020304" pitchFamily="18" charset="0"/>
                <a:cs typeface="Times New Roman" panose="02020603050405020304" pitchFamily="18" charset="0"/>
              </a:rPr>
              <a:t>else</a:t>
            </a: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Обучающие данные</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err="1">
                <a:latin typeface="Courier New" panose="02070309020205020404" pitchFamily="49" charset="0"/>
                <a:ea typeface="Times New Roman" panose="02020603050405020304" pitchFamily="18" charset="0"/>
                <a:cs typeface="Times New Roman" panose="02020603050405020304" pitchFamily="18" charset="0"/>
              </a:rPr>
              <a:t>training_data</a:t>
            </a:r>
            <a:r>
              <a:rPr lang="ru-RU" sz="1600" dirty="0">
                <a:latin typeface="Courier New" panose="02070309020205020404" pitchFamily="49" charset="0"/>
                <a:ea typeface="Times New Roman" panose="02020603050405020304" pitchFamily="18" charset="0"/>
                <a:cs typeface="Times New Roman" panose="02020603050405020304" pitchFamily="18" charset="0"/>
              </a:rPr>
              <a:t> =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0</a:t>
            </a: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0</a:t>
            </a: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0</a:t>
            </a:r>
            <a:r>
              <a:rPr lang="ru-RU" sz="1600" dirty="0">
                <a:latin typeface="Courier New" panose="02070309020205020404" pitchFamily="49"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0</a:t>
            </a: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0</a:t>
            </a:r>
            <a:r>
              <a:rPr lang="ru-RU" sz="1600" dirty="0">
                <a:latin typeface="Courier New" panose="02070309020205020404" pitchFamily="49"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0</a:t>
            </a: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0</a:t>
            </a:r>
            <a:r>
              <a:rPr lang="ru-RU" sz="1600" dirty="0">
                <a:latin typeface="Courier New" panose="02070309020205020404" pitchFamily="49"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ru-RU" sz="1600" dirty="0">
                <a:latin typeface="Courier New" panose="02070309020205020404" pitchFamily="49"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latin typeface="Courier New" panose="02070309020205020404" pitchFamily="49"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Параметры обучения</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en-US" sz="1600" dirty="0" err="1">
                <a:latin typeface="Courier New" panose="02070309020205020404" pitchFamily="49" charset="0"/>
                <a:ea typeface="Times New Roman" panose="02020603050405020304" pitchFamily="18" charset="0"/>
                <a:cs typeface="Times New Roman" panose="02020603050405020304" pitchFamily="18" charset="0"/>
              </a:rPr>
              <a:t>learning_rate</a:t>
            </a:r>
            <a:r>
              <a:rPr lang="en-US" sz="1600" dirty="0">
                <a:latin typeface="Courier New" panose="02070309020205020404" pitchFamily="49" charset="0"/>
                <a:ea typeface="Times New Roman" panose="02020603050405020304" pitchFamily="18" charset="0"/>
                <a:cs typeface="Times New Roman" panose="02020603050405020304" pitchFamily="18" charset="0"/>
              </a:rPr>
              <a:t> = </a:t>
            </a:r>
            <a:r>
              <a:rPr lang="en-US"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0.1</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en-US" sz="1600" dirty="0">
                <a:latin typeface="Courier New" panose="02070309020205020404" pitchFamily="49" charset="0"/>
                <a:ea typeface="Times New Roman" panose="02020603050405020304" pitchFamily="18" charset="0"/>
                <a:cs typeface="Times New Roman" panose="02020603050405020304" pitchFamily="18" charset="0"/>
              </a:rPr>
              <a:t>epochs = </a:t>
            </a:r>
            <a:r>
              <a:rPr lang="en-US"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384052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 name="Прямоугольник 2"/>
          <p:cNvSpPr/>
          <p:nvPr/>
        </p:nvSpPr>
        <p:spPr>
          <a:xfrm>
            <a:off x="0" y="0"/>
            <a:ext cx="9144000" cy="4215257"/>
          </a:xfrm>
          <a:prstGeom prst="rect">
            <a:avLst/>
          </a:prstGeom>
        </p:spPr>
        <p:txBody>
          <a:bodyPr wrap="square">
            <a:spAutoFit/>
          </a:bodyPr>
          <a:lstStyle/>
          <a:p>
            <a:pPr>
              <a:lnSpc>
                <a:spcPts val="1425"/>
              </a:lnSpc>
            </a:pPr>
            <a:r>
              <a:rPr lang="en-US" sz="16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Обучение персептрона</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en-US" sz="1600" dirty="0">
                <a:solidFill>
                  <a:srgbClr val="AF00DB"/>
                </a:solidFill>
                <a:latin typeface="Courier New" panose="02070309020205020404" pitchFamily="49" charset="0"/>
                <a:ea typeface="Times New Roman" panose="02020603050405020304" pitchFamily="18" charset="0"/>
                <a:cs typeface="Times New Roman" panose="02020603050405020304" pitchFamily="18" charset="0"/>
              </a:rPr>
              <a:t>for</a:t>
            </a:r>
            <a:r>
              <a:rPr lang="en-US" sz="1600" dirty="0">
                <a:latin typeface="Courier New" panose="02070309020205020404" pitchFamily="49" charset="0"/>
                <a:ea typeface="Times New Roman" panose="02020603050405020304" pitchFamily="18" charset="0"/>
                <a:cs typeface="Times New Roman" panose="02020603050405020304" pitchFamily="18" charset="0"/>
              </a:rPr>
              <a:t> epoch </a:t>
            </a:r>
            <a:r>
              <a:rPr lang="en-US" sz="16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in</a:t>
            </a: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solidFill>
                  <a:srgbClr val="795E26"/>
                </a:solidFill>
                <a:latin typeface="Courier New" panose="02070309020205020404" pitchFamily="49" charset="0"/>
                <a:ea typeface="Times New Roman" panose="02020603050405020304" pitchFamily="18" charset="0"/>
                <a:cs typeface="Times New Roman" panose="02020603050405020304" pitchFamily="18" charset="0"/>
              </a:rPr>
              <a:t>range</a:t>
            </a:r>
            <a:r>
              <a:rPr lang="en-US" sz="1600" dirty="0">
                <a:latin typeface="Courier New" panose="02070309020205020404" pitchFamily="49" charset="0"/>
                <a:ea typeface="Times New Roman" panose="02020603050405020304" pitchFamily="18" charset="0"/>
                <a:cs typeface="Times New Roman" panose="02020603050405020304" pitchFamily="18" charset="0"/>
              </a:rPr>
              <a:t>(epochs):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total_error</a:t>
            </a:r>
            <a:r>
              <a:rPr lang="en-US" sz="1600" dirty="0">
                <a:latin typeface="Courier New" panose="02070309020205020404" pitchFamily="49" charset="0"/>
                <a:ea typeface="Times New Roman" panose="02020603050405020304" pitchFamily="18" charset="0"/>
                <a:cs typeface="Times New Roman" panose="02020603050405020304" pitchFamily="18" charset="0"/>
              </a:rPr>
              <a:t> = </a:t>
            </a:r>
            <a:r>
              <a:rPr lang="en-US"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solidFill>
                  <a:srgbClr val="AF00DB"/>
                </a:solidFill>
                <a:latin typeface="Courier New" panose="02070309020205020404" pitchFamily="49" charset="0"/>
                <a:ea typeface="Times New Roman" panose="02020603050405020304" pitchFamily="18" charset="0"/>
                <a:cs typeface="Times New Roman" panose="02020603050405020304" pitchFamily="18" charset="0"/>
              </a:rPr>
              <a:t>for</a:t>
            </a: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input_data</a:t>
            </a: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true_output</a:t>
            </a: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in</a:t>
            </a: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training_data</a:t>
            </a:r>
            <a:r>
              <a:rPr lang="en-US" sz="1600" dirty="0">
                <a:latin typeface="Courier New" panose="02070309020205020404" pitchFamily="49"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Вычисление взвешенной суммы</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en-US" sz="1600" dirty="0">
                <a:latin typeface="Courier New" panose="02070309020205020404" pitchFamily="49" charset="0"/>
                <a:ea typeface="Times New Roman" panose="02020603050405020304" pitchFamily="18" charset="0"/>
                <a:cs typeface="Times New Roman" panose="02020603050405020304" pitchFamily="18" charset="0"/>
              </a:rPr>
              <a:t>        z = w1 *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input_data</a:t>
            </a:r>
            <a:r>
              <a:rPr lang="en-US" sz="1600" dirty="0">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0</a:t>
            </a:r>
            <a:r>
              <a:rPr lang="en-US" sz="1600" dirty="0">
                <a:latin typeface="Courier New" panose="02070309020205020404" pitchFamily="49" charset="0"/>
                <a:ea typeface="Times New Roman" panose="02020603050405020304" pitchFamily="18" charset="0"/>
                <a:cs typeface="Times New Roman" panose="02020603050405020304" pitchFamily="18" charset="0"/>
              </a:rPr>
              <a:t>] + w2 *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input_data</a:t>
            </a:r>
            <a:r>
              <a:rPr lang="en-US" sz="1600" dirty="0">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en-US" sz="1600" dirty="0">
                <a:latin typeface="Courier New" panose="02070309020205020404" pitchFamily="49" charset="0"/>
                <a:ea typeface="Times New Roman" panose="02020603050405020304" pitchFamily="18" charset="0"/>
                <a:cs typeface="Times New Roman" panose="02020603050405020304" pitchFamily="18" charset="0"/>
              </a:rPr>
              <a:t>] + 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Применение функции активации</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err="1">
                <a:latin typeface="Courier New" panose="02070309020205020404" pitchFamily="49" charset="0"/>
                <a:ea typeface="Times New Roman" panose="02020603050405020304" pitchFamily="18" charset="0"/>
                <a:cs typeface="Times New Roman" panose="02020603050405020304" pitchFamily="18" charset="0"/>
              </a:rPr>
              <a:t>y_pred</a:t>
            </a:r>
            <a:r>
              <a:rPr lang="ru-RU" sz="1600" dirty="0">
                <a:latin typeface="Courier New" panose="02070309020205020404" pitchFamily="49" charset="0"/>
                <a:ea typeface="Times New Roman" panose="02020603050405020304" pitchFamily="18" charset="0"/>
                <a:cs typeface="Times New Roman" panose="02020603050405020304" pitchFamily="18" charset="0"/>
              </a:rPr>
              <a:t> = </a:t>
            </a:r>
            <a:r>
              <a:rPr lang="ru-RU" sz="1600" dirty="0" err="1">
                <a:latin typeface="Courier New" panose="02070309020205020404" pitchFamily="49" charset="0"/>
                <a:ea typeface="Times New Roman" panose="02020603050405020304" pitchFamily="18" charset="0"/>
                <a:cs typeface="Times New Roman" panose="02020603050405020304" pitchFamily="18" charset="0"/>
              </a:rPr>
              <a:t>activation_function</a:t>
            </a:r>
            <a:r>
              <a:rPr lang="ru-RU" sz="1600" dirty="0">
                <a:latin typeface="Courier New" panose="02070309020205020404" pitchFamily="49" charset="0"/>
                <a:ea typeface="Times New Roman" panose="02020603050405020304" pitchFamily="18" charset="0"/>
                <a:cs typeface="Times New Roman" panose="02020603050405020304" pitchFamily="18" charset="0"/>
              </a:rPr>
              <a:t>(z)</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Оценка ошибки</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latin typeface="Courier New" panose="02070309020205020404" pitchFamily="49" charset="0"/>
                <a:ea typeface="Times New Roman" panose="02020603050405020304" pitchFamily="18" charset="0"/>
                <a:cs typeface="Times New Roman" panose="02020603050405020304" pitchFamily="18" charset="0"/>
              </a:rPr>
              <a:t>error =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true_output</a:t>
            </a:r>
            <a:r>
              <a:rPr lang="en-US" sz="1600" dirty="0">
                <a:latin typeface="Courier New" panose="02070309020205020404" pitchFamily="49" charset="0"/>
                <a:ea typeface="Times New Roman" panose="02020603050405020304" pitchFamily="18" charset="0"/>
                <a:cs typeface="Times New Roman" panose="02020603050405020304" pitchFamily="18" charset="0"/>
              </a:rPr>
              <a:t> -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y_pred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total_error</a:t>
            </a:r>
            <a:r>
              <a:rPr lang="en-US" sz="1600" dirty="0">
                <a:latin typeface="Courier New" panose="02070309020205020404" pitchFamily="49" charset="0"/>
                <a:ea typeface="Times New Roman" panose="02020603050405020304" pitchFamily="18" charset="0"/>
                <a:cs typeface="Times New Roman" panose="02020603050405020304" pitchFamily="18" charset="0"/>
              </a:rPr>
              <a:t> += </a:t>
            </a:r>
            <a:r>
              <a:rPr lang="en-US" sz="1600" dirty="0">
                <a:solidFill>
                  <a:srgbClr val="795E26"/>
                </a:solidFill>
                <a:latin typeface="Courier New" panose="02070309020205020404" pitchFamily="49" charset="0"/>
                <a:ea typeface="Times New Roman" panose="02020603050405020304" pitchFamily="18" charset="0"/>
                <a:cs typeface="Times New Roman" panose="02020603050405020304" pitchFamily="18" charset="0"/>
              </a:rPr>
              <a:t>abs</a:t>
            </a:r>
            <a:r>
              <a:rPr lang="en-US" sz="1600" dirty="0">
                <a:latin typeface="Courier New" panose="02070309020205020404" pitchFamily="49" charset="0"/>
                <a:ea typeface="Times New Roman" panose="02020603050405020304" pitchFamily="18" charset="0"/>
                <a:cs typeface="Times New Roman" panose="02020603050405020304" pitchFamily="18" charset="0"/>
              </a:rPr>
              <a:t>(error)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Обновление весов и смещения</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en-US" sz="1600" dirty="0">
                <a:latin typeface="Courier New" panose="02070309020205020404" pitchFamily="49" charset="0"/>
                <a:ea typeface="Times New Roman" panose="02020603050405020304" pitchFamily="18" charset="0"/>
                <a:cs typeface="Times New Roman" panose="02020603050405020304" pitchFamily="18" charset="0"/>
              </a:rPr>
              <a:t>        w1 +=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learning_rate</a:t>
            </a:r>
            <a:r>
              <a:rPr lang="en-US" sz="1600" dirty="0">
                <a:latin typeface="Courier New" panose="02070309020205020404" pitchFamily="49" charset="0"/>
                <a:ea typeface="Times New Roman" panose="02020603050405020304" pitchFamily="18" charset="0"/>
                <a:cs typeface="Times New Roman" panose="02020603050405020304" pitchFamily="18" charset="0"/>
              </a:rPr>
              <a:t> * error *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input_data</a:t>
            </a:r>
            <a:r>
              <a:rPr lang="en-US" sz="1600" dirty="0">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0</a:t>
            </a:r>
            <a:r>
              <a:rPr lang="en-US" sz="1600" dirty="0">
                <a:latin typeface="Courier New" panose="02070309020205020404" pitchFamily="49"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en-US" sz="1600" dirty="0">
                <a:latin typeface="Courier New" panose="02070309020205020404" pitchFamily="49" charset="0"/>
                <a:ea typeface="Times New Roman" panose="02020603050405020304" pitchFamily="18" charset="0"/>
                <a:cs typeface="Times New Roman" panose="02020603050405020304" pitchFamily="18" charset="0"/>
              </a:rPr>
              <a:t>        w2 +=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learning_rate</a:t>
            </a:r>
            <a:r>
              <a:rPr lang="en-US" sz="1600" dirty="0">
                <a:latin typeface="Courier New" panose="02070309020205020404" pitchFamily="49" charset="0"/>
                <a:ea typeface="Times New Roman" panose="02020603050405020304" pitchFamily="18" charset="0"/>
                <a:cs typeface="Times New Roman" panose="02020603050405020304" pitchFamily="18" charset="0"/>
              </a:rPr>
              <a:t> * error *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input_data</a:t>
            </a:r>
            <a:r>
              <a:rPr lang="en-US" sz="1600" dirty="0">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en-US" sz="1600" dirty="0">
                <a:latin typeface="Courier New" panose="02070309020205020404" pitchFamily="49"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latin typeface="Courier New" panose="02070309020205020404" pitchFamily="49" charset="0"/>
                <a:ea typeface="Times New Roman" panose="02020603050405020304" pitchFamily="18" charset="0"/>
                <a:cs typeface="Times New Roman" panose="02020603050405020304" pitchFamily="18" charset="0"/>
              </a:rPr>
              <a:t>b += </a:t>
            </a:r>
            <a:r>
              <a:rPr lang="ru-RU" sz="1600" dirty="0" err="1">
                <a:latin typeface="Courier New" panose="02070309020205020404" pitchFamily="49" charset="0"/>
                <a:ea typeface="Times New Roman" panose="02020603050405020304" pitchFamily="18" charset="0"/>
                <a:cs typeface="Times New Roman" panose="02020603050405020304" pitchFamily="18" charset="0"/>
              </a:rPr>
              <a:t>learning_rate</a:t>
            </a:r>
            <a:r>
              <a:rPr lang="ru-RU" sz="1600" dirty="0">
                <a:latin typeface="Courier New" panose="02070309020205020404" pitchFamily="49" charset="0"/>
                <a:ea typeface="Times New Roman" panose="02020603050405020304" pitchFamily="18" charset="0"/>
                <a:cs typeface="Times New Roman" panose="02020603050405020304" pitchFamily="18" charset="0"/>
              </a:rPr>
              <a:t> * </a:t>
            </a:r>
            <a:r>
              <a:rPr lang="ru-RU" sz="1600" dirty="0" err="1">
                <a:latin typeface="Courier New" panose="02070309020205020404" pitchFamily="49" charset="0"/>
                <a:ea typeface="Times New Roman" panose="02020603050405020304" pitchFamily="18" charset="0"/>
                <a:cs typeface="Times New Roman" panose="02020603050405020304" pitchFamily="18" charset="0"/>
              </a:rPr>
              <a:t>error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Вывод ошибки на каждой эпохе</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solidFill>
                  <a:srgbClr val="795E26"/>
                </a:solidFill>
                <a:latin typeface="Courier New" panose="02070309020205020404" pitchFamily="49" charset="0"/>
                <a:ea typeface="Times New Roman" panose="02020603050405020304" pitchFamily="18" charset="0"/>
                <a:cs typeface="Times New Roman" panose="02020603050405020304" pitchFamily="18" charset="0"/>
              </a:rPr>
              <a:t>print</a:t>
            </a:r>
            <a:r>
              <a:rPr lang="en-US" sz="1600" dirty="0">
                <a:latin typeface="Courier New" panose="02070309020205020404" pitchFamily="49" charset="0"/>
                <a:ea typeface="Times New Roman" panose="02020603050405020304" pitchFamily="18" charset="0"/>
                <a:cs typeface="Times New Roman" panose="02020603050405020304" pitchFamily="18" charset="0"/>
              </a:rPr>
              <a:t>(</a:t>
            </a:r>
            <a:r>
              <a:rPr lang="en-US" sz="1600" dirty="0" err="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f</a:t>
            </a:r>
            <a:r>
              <a:rPr lang="en-US" sz="1600" dirty="0" err="1">
                <a:solidFill>
                  <a:srgbClr val="A31515"/>
                </a:solidFill>
                <a:latin typeface="Courier New" panose="02070309020205020404" pitchFamily="49" charset="0"/>
                <a:ea typeface="Times New Roman" panose="02020603050405020304" pitchFamily="18" charset="0"/>
                <a:cs typeface="Times New Roman" panose="02020603050405020304" pitchFamily="18" charset="0"/>
              </a:rPr>
              <a:t>"Epoch</a:t>
            </a:r>
            <a:r>
              <a:rPr lang="en-US" sz="1600" dirty="0">
                <a:solidFill>
                  <a:srgbClr val="A31515"/>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latin typeface="Courier New" panose="02070309020205020404" pitchFamily="49" charset="0"/>
                <a:ea typeface="Times New Roman" panose="02020603050405020304" pitchFamily="18" charset="0"/>
                <a:cs typeface="Times New Roman" panose="02020603050405020304" pitchFamily="18" charset="0"/>
              </a:rPr>
              <a:t>{epoch+</a:t>
            </a:r>
            <a:r>
              <a:rPr lang="en-US"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en-US" sz="1600" dirty="0">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A31515"/>
                </a:solidFill>
                <a:latin typeface="Courier New" panose="02070309020205020404" pitchFamily="49" charset="0"/>
                <a:ea typeface="Times New Roman" panose="02020603050405020304" pitchFamily="18" charset="0"/>
                <a:cs typeface="Times New Roman" panose="02020603050405020304" pitchFamily="18" charset="0"/>
              </a:rPr>
              <a:t>: Total Error = </a:t>
            </a:r>
            <a:r>
              <a:rPr lang="en-US" sz="1600" dirty="0">
                <a:latin typeface="Courier New" panose="02070309020205020404" pitchFamily="49" charset="0"/>
                <a:ea typeface="Times New Roman" panose="02020603050405020304" pitchFamily="18" charset="0"/>
                <a:cs typeface="Times New Roman" panose="02020603050405020304" pitchFamily="18" charset="0"/>
              </a:rPr>
              <a:t>{</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total_error</a:t>
            </a:r>
            <a:r>
              <a:rPr lang="en-US" sz="1600" dirty="0" smtClean="0">
                <a:latin typeface="Courier New" panose="02070309020205020404" pitchFamily="49" charset="0"/>
                <a:ea typeface="Times New Roman" panose="02020603050405020304" pitchFamily="18" charset="0"/>
                <a:cs typeface="Times New Roman" panose="02020603050405020304" pitchFamily="18" charset="0"/>
              </a:rPr>
              <a:t>}</a:t>
            </a:r>
            <a:r>
              <a:rPr lang="en-US" sz="1600" dirty="0" smtClean="0">
                <a:solidFill>
                  <a:srgbClr val="A31515"/>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smtClean="0">
                <a:latin typeface="Courier New" panose="02070309020205020404" pitchFamily="49"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224781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 name="Прямоугольник 2"/>
          <p:cNvSpPr/>
          <p:nvPr/>
        </p:nvSpPr>
        <p:spPr>
          <a:xfrm>
            <a:off x="0" y="0"/>
            <a:ext cx="9144000" cy="3503523"/>
          </a:xfrm>
          <a:prstGeom prst="rect">
            <a:avLst/>
          </a:prstGeom>
        </p:spPr>
        <p:txBody>
          <a:bodyPr wrap="square">
            <a:spAutoFit/>
          </a:bodyPr>
          <a:lstStyle/>
          <a:p>
            <a:pPr>
              <a:lnSpc>
                <a:spcPts val="1425"/>
              </a:lnSpc>
            </a:pPr>
            <a:r>
              <a:rPr lang="ru-RU" sz="1600" dirty="0" smtClean="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Тестовые данные</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err="1">
                <a:latin typeface="Courier New" panose="02070309020205020404" pitchFamily="49" charset="0"/>
                <a:ea typeface="Times New Roman" panose="02020603050405020304" pitchFamily="18" charset="0"/>
                <a:cs typeface="Times New Roman" panose="02020603050405020304" pitchFamily="18" charset="0"/>
              </a:rPr>
              <a:t>test_data</a:t>
            </a:r>
            <a:r>
              <a:rPr lang="ru-RU" sz="1600" dirty="0">
                <a:latin typeface="Courier New" panose="02070309020205020404" pitchFamily="49" charset="0"/>
                <a:ea typeface="Times New Roman" panose="02020603050405020304" pitchFamily="18" charset="0"/>
                <a:cs typeface="Times New Roman" panose="02020603050405020304" pitchFamily="18" charset="0"/>
              </a:rPr>
              <a:t> =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0</a:t>
            </a: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0</a:t>
            </a:r>
            <a:r>
              <a:rPr lang="ru-RU" sz="1600" dirty="0">
                <a:latin typeface="Courier New" panose="02070309020205020404" pitchFamily="49"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ru-RU" sz="1600" dirty="0">
                <a:latin typeface="Courier New" panose="02070309020205020404" pitchFamily="49"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0</a:t>
            </a:r>
            <a:r>
              <a:rPr lang="ru-RU" sz="1600" dirty="0">
                <a:latin typeface="Courier New" panose="02070309020205020404" pitchFamily="49"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ru-RU" sz="1600" dirty="0">
                <a:latin typeface="Courier New" panose="02070309020205020404" pitchFamily="49"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latin typeface="Courier New" panose="02070309020205020404" pitchFamily="49"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Тестирование персептрона на новых данных</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en-US" sz="1600" dirty="0">
                <a:solidFill>
                  <a:srgbClr val="AF00DB"/>
                </a:solidFill>
                <a:latin typeface="Courier New" panose="02070309020205020404" pitchFamily="49" charset="0"/>
                <a:ea typeface="Times New Roman" panose="02020603050405020304" pitchFamily="18" charset="0"/>
                <a:cs typeface="Times New Roman" panose="02020603050405020304" pitchFamily="18" charset="0"/>
              </a:rPr>
              <a:t>for</a:t>
            </a: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input_data</a:t>
            </a: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in</a:t>
            </a: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test_data</a:t>
            </a:r>
            <a:r>
              <a:rPr lang="en-US" sz="1600" dirty="0">
                <a:latin typeface="Courier New" panose="02070309020205020404" pitchFamily="49"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Вычисление взвешенной суммы</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en-US" sz="1600" dirty="0">
                <a:latin typeface="Courier New" panose="02070309020205020404" pitchFamily="49" charset="0"/>
                <a:ea typeface="Times New Roman" panose="02020603050405020304" pitchFamily="18" charset="0"/>
                <a:cs typeface="Times New Roman" panose="02020603050405020304" pitchFamily="18" charset="0"/>
              </a:rPr>
              <a:t>    z = w1 *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input_data</a:t>
            </a:r>
            <a:r>
              <a:rPr lang="en-US" sz="1600" dirty="0">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0</a:t>
            </a:r>
            <a:r>
              <a:rPr lang="en-US" sz="1600" dirty="0">
                <a:latin typeface="Courier New" panose="02070309020205020404" pitchFamily="49" charset="0"/>
                <a:ea typeface="Times New Roman" panose="02020603050405020304" pitchFamily="18" charset="0"/>
                <a:cs typeface="Times New Roman" panose="02020603050405020304" pitchFamily="18" charset="0"/>
              </a:rPr>
              <a:t>] + w2 *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input_data</a:t>
            </a:r>
            <a:r>
              <a:rPr lang="en-US" sz="1600" dirty="0">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en-US" sz="1600" dirty="0">
                <a:latin typeface="Courier New" panose="02070309020205020404" pitchFamily="49" charset="0"/>
                <a:ea typeface="Times New Roman" panose="02020603050405020304" pitchFamily="18" charset="0"/>
                <a:cs typeface="Times New Roman" panose="02020603050405020304" pitchFamily="18" charset="0"/>
              </a:rPr>
              <a:t>] + 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Применение функции активации</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err="1">
                <a:latin typeface="Courier New" panose="02070309020205020404" pitchFamily="49" charset="0"/>
                <a:ea typeface="Times New Roman" panose="02020603050405020304" pitchFamily="18" charset="0"/>
                <a:cs typeface="Times New Roman" panose="02020603050405020304" pitchFamily="18" charset="0"/>
              </a:rPr>
              <a:t>y_pred</a:t>
            </a:r>
            <a:r>
              <a:rPr lang="ru-RU" sz="1600" dirty="0">
                <a:latin typeface="Courier New" panose="02070309020205020404" pitchFamily="49" charset="0"/>
                <a:ea typeface="Times New Roman" panose="02020603050405020304" pitchFamily="18" charset="0"/>
                <a:cs typeface="Times New Roman" panose="02020603050405020304" pitchFamily="18" charset="0"/>
              </a:rPr>
              <a:t> = </a:t>
            </a:r>
            <a:r>
              <a:rPr lang="ru-RU" sz="1600" dirty="0" err="1">
                <a:latin typeface="Courier New" panose="02070309020205020404" pitchFamily="49" charset="0"/>
                <a:ea typeface="Times New Roman" panose="02020603050405020304" pitchFamily="18" charset="0"/>
                <a:cs typeface="Times New Roman" panose="02020603050405020304" pitchFamily="18" charset="0"/>
              </a:rPr>
              <a:t>activation_function</a:t>
            </a:r>
            <a:r>
              <a:rPr lang="ru-RU" sz="1600" dirty="0">
                <a:latin typeface="Courier New" panose="02070309020205020404" pitchFamily="49" charset="0"/>
                <a:ea typeface="Times New Roman" panose="02020603050405020304" pitchFamily="18" charset="0"/>
                <a:cs typeface="Times New Roman" panose="02020603050405020304" pitchFamily="18" charset="0"/>
              </a:rPr>
              <a:t>(z)</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ru-RU" sz="16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Вывод предсказанного значения</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r>
              <a:rPr lang="ru-RU"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solidFill>
                  <a:srgbClr val="795E26"/>
                </a:solidFill>
                <a:latin typeface="Courier New" panose="02070309020205020404" pitchFamily="49" charset="0"/>
                <a:ea typeface="Times New Roman" panose="02020603050405020304" pitchFamily="18" charset="0"/>
                <a:cs typeface="Times New Roman" panose="02020603050405020304" pitchFamily="18" charset="0"/>
              </a:rPr>
              <a:t>print</a:t>
            </a:r>
            <a:r>
              <a:rPr lang="en-US" sz="1600" dirty="0">
                <a:latin typeface="Courier New" panose="02070309020205020404" pitchFamily="49" charset="0"/>
                <a:ea typeface="Times New Roman" panose="02020603050405020304" pitchFamily="18" charset="0"/>
                <a:cs typeface="Times New Roman" panose="02020603050405020304" pitchFamily="18" charset="0"/>
              </a:rPr>
              <a:t>(</a:t>
            </a:r>
            <a:r>
              <a:rPr lang="en-US" sz="1600" dirty="0" err="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f</a:t>
            </a:r>
            <a:r>
              <a:rPr lang="en-US" sz="1600" dirty="0" err="1">
                <a:solidFill>
                  <a:srgbClr val="A31515"/>
                </a:solidFill>
                <a:latin typeface="Courier New" panose="02070309020205020404" pitchFamily="49" charset="0"/>
                <a:ea typeface="Times New Roman" panose="02020603050405020304" pitchFamily="18" charset="0"/>
                <a:cs typeface="Times New Roman" panose="02020603050405020304" pitchFamily="18" charset="0"/>
              </a:rPr>
              <a:t>"Input</a:t>
            </a:r>
            <a:r>
              <a:rPr lang="en-US" sz="1600" dirty="0">
                <a:solidFill>
                  <a:srgbClr val="A31515"/>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latin typeface="Courier New" panose="02070309020205020404" pitchFamily="49" charset="0"/>
                <a:ea typeface="Times New Roman" panose="02020603050405020304" pitchFamily="18" charset="0"/>
                <a:cs typeface="Times New Roman" panose="02020603050405020304" pitchFamily="18" charset="0"/>
              </a:rPr>
              <a:t>{</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input_data</a:t>
            </a:r>
            <a:r>
              <a:rPr lang="en-US" sz="1600" dirty="0">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A31515"/>
                </a:solidFill>
                <a:latin typeface="Courier New" panose="02070309020205020404" pitchFamily="49" charset="0"/>
                <a:ea typeface="Times New Roman" panose="02020603050405020304" pitchFamily="18" charset="0"/>
                <a:cs typeface="Times New Roman" panose="02020603050405020304" pitchFamily="18" charset="0"/>
              </a:rPr>
              <a:t>  Predicted Output: </a:t>
            </a:r>
            <a:r>
              <a:rPr lang="en-US" sz="1600" dirty="0">
                <a:latin typeface="Courier New" panose="02070309020205020404" pitchFamily="49" charset="0"/>
                <a:ea typeface="Times New Roman" panose="02020603050405020304" pitchFamily="18" charset="0"/>
                <a:cs typeface="Times New Roman" panose="02020603050405020304" pitchFamily="18" charset="0"/>
              </a:rPr>
              <a:t>{</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y_pred</a:t>
            </a:r>
            <a:r>
              <a:rPr lang="en-US" sz="1600" dirty="0">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A31515"/>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latin typeface="Courier New" panose="02070309020205020404" pitchFamily="49"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206528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2" name="Прямоугольник 1"/>
          <p:cNvSpPr/>
          <p:nvPr/>
        </p:nvSpPr>
        <p:spPr>
          <a:xfrm>
            <a:off x="0" y="47982"/>
            <a:ext cx="9144000" cy="3785652"/>
          </a:xfrm>
          <a:prstGeom prst="rect">
            <a:avLst/>
          </a:prstGeom>
        </p:spPr>
        <p:txBody>
          <a:bodyPr wrap="square">
            <a:spAutoFit/>
          </a:bodyPr>
          <a:lstStyle/>
          <a:p>
            <a:pPr lvl="0" indent="457200" algn="ctr"/>
            <a:r>
              <a:rPr lang="ru-RU" sz="2000" b="1" dirty="0" smtClean="0">
                <a:solidFill>
                  <a:srgbClr val="131313"/>
                </a:solidFill>
                <a:latin typeface="Times New Roman" panose="02020603050405020304" pitchFamily="18" charset="0"/>
                <a:ea typeface="Roboto"/>
                <a:cs typeface="Times New Roman" panose="02020603050405020304" pitchFamily="18" charset="0"/>
                <a:sym typeface="Roboto"/>
              </a:rPr>
              <a:t>Литература</a:t>
            </a:r>
            <a:endParaRPr lang="en-US" sz="2000" b="1" dirty="0">
              <a:solidFill>
                <a:srgbClr val="131313"/>
              </a:solidFill>
              <a:latin typeface="Times New Roman" panose="02020603050405020304" pitchFamily="18" charset="0"/>
              <a:ea typeface="Roboto"/>
              <a:cs typeface="Times New Roman" panose="02020603050405020304" pitchFamily="18" charset="0"/>
              <a:sym typeface="Roboto"/>
            </a:endParaRPr>
          </a:p>
          <a:p>
            <a:pPr marL="342900" lvl="0" indent="-342900">
              <a:buFont typeface="+mj-lt"/>
              <a:buAutoNum type="arabicPeriod"/>
            </a:pPr>
            <a:r>
              <a:rPr lang="en-US" sz="2000" dirty="0" smtClean="0">
                <a:solidFill>
                  <a:schemeClr val="dk1"/>
                </a:solidFill>
                <a:latin typeface="Times New Roman" panose="02020603050405020304" pitchFamily="18" charset="0"/>
                <a:cs typeface="Times New Roman" panose="02020603050405020304" pitchFamily="18" charset="0"/>
                <a:hlinkClick r:id="rId3"/>
              </a:rPr>
              <a:t>https</a:t>
            </a:r>
            <a:r>
              <a:rPr lang="en-US" sz="2000" dirty="0">
                <a:solidFill>
                  <a:schemeClr val="dk1"/>
                </a:solidFill>
                <a:latin typeface="Times New Roman" panose="02020603050405020304" pitchFamily="18" charset="0"/>
                <a:cs typeface="Times New Roman" panose="02020603050405020304" pitchFamily="18" charset="0"/>
                <a:hlinkClick r:id="rId3"/>
              </a:rPr>
              <a:t>://</a:t>
            </a:r>
            <a:r>
              <a:rPr lang="en-US" sz="2000" dirty="0" smtClean="0">
                <a:solidFill>
                  <a:schemeClr val="dk1"/>
                </a:solidFill>
                <a:latin typeface="Times New Roman" panose="02020603050405020304" pitchFamily="18" charset="0"/>
                <a:cs typeface="Times New Roman" panose="02020603050405020304" pitchFamily="18" charset="0"/>
                <a:hlinkClick r:id="rId3"/>
              </a:rPr>
              <a:t>www.cs.princeton.edu/courses/archive/spring18/cos495/notes/neural-networks.html</a:t>
            </a:r>
            <a:endParaRPr lang="en-US" sz="2000" dirty="0" smtClean="0">
              <a:solidFill>
                <a:schemeClr val="dk1"/>
              </a:solidFill>
              <a:latin typeface="Times New Roman" panose="02020603050405020304" pitchFamily="18" charset="0"/>
              <a:cs typeface="Times New Roman" panose="02020603050405020304" pitchFamily="18" charset="0"/>
            </a:endParaRPr>
          </a:p>
          <a:p>
            <a:pPr marL="342900" lvl="0" indent="-342900">
              <a:buFont typeface="+mj-lt"/>
              <a:buAutoNum type="arabicPeriod"/>
            </a:pPr>
            <a:r>
              <a:rPr lang="en-US" sz="2000" dirty="0" smtClean="0">
                <a:solidFill>
                  <a:schemeClr val="dk1"/>
                </a:solidFill>
                <a:latin typeface="Times New Roman" panose="02020603050405020304" pitchFamily="18" charset="0"/>
                <a:cs typeface="Times New Roman" panose="02020603050405020304" pitchFamily="18" charset="0"/>
                <a:hlinkClick r:id="rId4"/>
              </a:rPr>
              <a:t>https</a:t>
            </a:r>
            <a:r>
              <a:rPr lang="en-US" sz="2000" dirty="0">
                <a:solidFill>
                  <a:schemeClr val="dk1"/>
                </a:solidFill>
                <a:latin typeface="Times New Roman" panose="02020603050405020304" pitchFamily="18" charset="0"/>
                <a:cs typeface="Times New Roman" panose="02020603050405020304" pitchFamily="18" charset="0"/>
                <a:hlinkClick r:id="rId4"/>
              </a:rPr>
              <a:t>://</a:t>
            </a:r>
            <a:r>
              <a:rPr lang="en-US" sz="2000" dirty="0" smtClean="0">
                <a:solidFill>
                  <a:schemeClr val="dk1"/>
                </a:solidFill>
                <a:latin typeface="Times New Roman" panose="02020603050405020304" pitchFamily="18" charset="0"/>
                <a:cs typeface="Times New Roman" panose="02020603050405020304" pitchFamily="18" charset="0"/>
                <a:hlinkClick r:id="rId4"/>
              </a:rPr>
              <a:t>victorzhou.com/blog/intro-to-neural-networks/</a:t>
            </a:r>
            <a:endParaRPr lang="en-US" sz="2000" dirty="0" smtClean="0">
              <a:solidFill>
                <a:schemeClr val="dk1"/>
              </a:solidFill>
              <a:latin typeface="Times New Roman" panose="02020603050405020304" pitchFamily="18" charset="0"/>
              <a:cs typeface="Times New Roman" panose="02020603050405020304" pitchFamily="18" charset="0"/>
            </a:endParaRPr>
          </a:p>
          <a:p>
            <a:pPr marL="342900" lvl="0" indent="-342900">
              <a:buFont typeface="+mj-lt"/>
              <a:buAutoNum type="arabicPeriod"/>
            </a:pPr>
            <a:r>
              <a:rPr lang="en-US" sz="2000" dirty="0" smtClean="0">
                <a:solidFill>
                  <a:schemeClr val="dk1"/>
                </a:solidFill>
                <a:latin typeface="Times New Roman" panose="02020603050405020304" pitchFamily="18" charset="0"/>
                <a:cs typeface="Times New Roman" panose="02020603050405020304" pitchFamily="18" charset="0"/>
                <a:hlinkClick r:id="rId5"/>
              </a:rPr>
              <a:t>https</a:t>
            </a:r>
            <a:r>
              <a:rPr lang="en-US" sz="2000" dirty="0">
                <a:solidFill>
                  <a:schemeClr val="dk1"/>
                </a:solidFill>
                <a:latin typeface="Times New Roman" panose="02020603050405020304" pitchFamily="18" charset="0"/>
                <a:cs typeface="Times New Roman" panose="02020603050405020304" pitchFamily="18" charset="0"/>
                <a:hlinkClick r:id="rId5"/>
              </a:rPr>
              <a:t>://</a:t>
            </a:r>
            <a:r>
              <a:rPr lang="en-US" sz="2000" dirty="0" smtClean="0">
                <a:solidFill>
                  <a:schemeClr val="dk1"/>
                </a:solidFill>
                <a:latin typeface="Times New Roman" panose="02020603050405020304" pitchFamily="18" charset="0"/>
                <a:cs typeface="Times New Roman" panose="02020603050405020304" pitchFamily="18" charset="0"/>
                <a:hlinkClick r:id="rId5"/>
              </a:rPr>
              <a:t>proglib.io/p/pishem-neyroset-na-python-s-nulya-2020-10-07</a:t>
            </a:r>
            <a:endParaRPr lang="en-US" sz="2000" dirty="0">
              <a:solidFill>
                <a:schemeClr val="dk1"/>
              </a:solidFill>
              <a:latin typeface="Times New Roman" panose="02020603050405020304" pitchFamily="18" charset="0"/>
              <a:cs typeface="Times New Roman" panose="02020603050405020304" pitchFamily="18" charset="0"/>
            </a:endParaRPr>
          </a:p>
          <a:p>
            <a:pPr marL="342900" lvl="0" indent="-342900">
              <a:buFont typeface="+mj-lt"/>
              <a:buAutoNum type="arabicPeriod"/>
            </a:pPr>
            <a:r>
              <a:rPr lang="en-US" sz="2000" dirty="0" smtClean="0">
                <a:solidFill>
                  <a:schemeClr val="dk1"/>
                </a:solidFill>
                <a:latin typeface="Times New Roman" panose="02020603050405020304" pitchFamily="18" charset="0"/>
                <a:cs typeface="Times New Roman" panose="02020603050405020304" pitchFamily="18" charset="0"/>
                <a:hlinkClick r:id="rId6"/>
              </a:rPr>
              <a:t>https://www.youtube.com/watch?v=tUoUdOdTkRw</a:t>
            </a:r>
            <a:endParaRPr lang="en-US" sz="2000" dirty="0">
              <a:solidFill>
                <a:schemeClr val="dk1"/>
              </a:solidFill>
              <a:latin typeface="Times New Roman" panose="02020603050405020304" pitchFamily="18" charset="0"/>
              <a:cs typeface="Times New Roman" panose="02020603050405020304" pitchFamily="18" charset="0"/>
            </a:endParaRPr>
          </a:p>
          <a:p>
            <a:pPr marL="342900" lvl="0" indent="-342900">
              <a:buFont typeface="+mj-lt"/>
              <a:buAutoNum type="arabicPeriod"/>
            </a:pPr>
            <a:r>
              <a:rPr lang="en-US" sz="2000" dirty="0" smtClean="0">
                <a:solidFill>
                  <a:schemeClr val="dk1"/>
                </a:solidFill>
                <a:latin typeface="Times New Roman" panose="02020603050405020304" pitchFamily="18" charset="0"/>
                <a:cs typeface="Times New Roman" panose="02020603050405020304" pitchFamily="18" charset="0"/>
                <a:hlinkClick r:id="rId7"/>
              </a:rPr>
              <a:t>https</a:t>
            </a:r>
            <a:r>
              <a:rPr lang="en-US" sz="2000" dirty="0">
                <a:solidFill>
                  <a:schemeClr val="dk1"/>
                </a:solidFill>
                <a:latin typeface="Times New Roman" panose="02020603050405020304" pitchFamily="18" charset="0"/>
                <a:cs typeface="Times New Roman" panose="02020603050405020304" pitchFamily="18" charset="0"/>
                <a:hlinkClick r:id="rId7"/>
              </a:rPr>
              <a:t>://365datascience.com/trending/backpropagation</a:t>
            </a:r>
            <a:r>
              <a:rPr lang="en-US" sz="2000" dirty="0" smtClean="0">
                <a:solidFill>
                  <a:schemeClr val="dk1"/>
                </a:solidFill>
                <a:latin typeface="Times New Roman" panose="02020603050405020304" pitchFamily="18" charset="0"/>
                <a:cs typeface="Times New Roman" panose="02020603050405020304" pitchFamily="18" charset="0"/>
                <a:hlinkClick r:id="rId7"/>
              </a:rPr>
              <a:t>/</a:t>
            </a:r>
            <a:endParaRPr lang="en-US" sz="2000" dirty="0" smtClean="0">
              <a:solidFill>
                <a:schemeClr val="dk1"/>
              </a:solidFill>
              <a:latin typeface="Times New Roman" panose="02020603050405020304" pitchFamily="18" charset="0"/>
              <a:cs typeface="Times New Roman" panose="02020603050405020304" pitchFamily="18" charset="0"/>
            </a:endParaRPr>
          </a:p>
          <a:p>
            <a:pPr marL="342900" lvl="0" indent="-342900">
              <a:buFont typeface="+mj-lt"/>
              <a:buAutoNum type="arabicPeriod"/>
            </a:pPr>
            <a:r>
              <a:rPr lang="en-US" sz="2000" dirty="0">
                <a:solidFill>
                  <a:schemeClr val="dk1"/>
                </a:solidFill>
                <a:latin typeface="Times New Roman" panose="02020603050405020304" pitchFamily="18" charset="0"/>
                <a:cs typeface="Times New Roman" panose="02020603050405020304" pitchFamily="18" charset="0"/>
                <a:hlinkClick r:id="rId8"/>
              </a:rPr>
              <a:t>https://</a:t>
            </a:r>
            <a:r>
              <a:rPr lang="en-US" sz="2000" dirty="0" smtClean="0">
                <a:solidFill>
                  <a:schemeClr val="dk1"/>
                </a:solidFill>
                <a:latin typeface="Times New Roman" panose="02020603050405020304" pitchFamily="18" charset="0"/>
                <a:cs typeface="Times New Roman" panose="02020603050405020304" pitchFamily="18" charset="0"/>
                <a:hlinkClick r:id="rId8"/>
              </a:rPr>
              <a:t>www.youtube.com/watch?v=tIeHLnjs5U8</a:t>
            </a:r>
            <a:endParaRPr lang="en-US" sz="2000" dirty="0" smtClean="0">
              <a:solidFill>
                <a:schemeClr val="dk1"/>
              </a:solidFill>
              <a:latin typeface="Times New Roman" panose="02020603050405020304" pitchFamily="18" charset="0"/>
              <a:cs typeface="Times New Roman" panose="02020603050405020304" pitchFamily="18" charset="0"/>
            </a:endParaRPr>
          </a:p>
          <a:p>
            <a:pPr marL="342900" lvl="0" indent="-342900">
              <a:buFont typeface="+mj-lt"/>
              <a:buAutoNum type="arabicPeriod"/>
            </a:pPr>
            <a:r>
              <a:rPr lang="en-US" sz="2000" dirty="0">
                <a:solidFill>
                  <a:schemeClr val="dk1"/>
                </a:solidFill>
                <a:latin typeface="Times New Roman" panose="02020603050405020304" pitchFamily="18" charset="0"/>
                <a:cs typeface="Times New Roman" panose="02020603050405020304" pitchFamily="18" charset="0"/>
                <a:hlinkClick r:id="rId9"/>
              </a:rPr>
              <a:t>https://</a:t>
            </a:r>
            <a:r>
              <a:rPr lang="en-US" sz="2000" dirty="0" smtClean="0">
                <a:solidFill>
                  <a:schemeClr val="dk1"/>
                </a:solidFill>
                <a:latin typeface="Times New Roman" panose="02020603050405020304" pitchFamily="18" charset="0"/>
                <a:cs typeface="Times New Roman" panose="02020603050405020304" pitchFamily="18" charset="0"/>
                <a:hlinkClick r:id="rId9"/>
              </a:rPr>
              <a:t>www.youtube.com/watch?v=b7NnMZPNIXA&amp;t=7322s</a:t>
            </a:r>
            <a:endParaRPr lang="en-US" sz="2000" dirty="0" smtClean="0">
              <a:solidFill>
                <a:schemeClr val="dk1"/>
              </a:solidFill>
              <a:latin typeface="Times New Roman" panose="02020603050405020304" pitchFamily="18" charset="0"/>
              <a:cs typeface="Times New Roman" panose="02020603050405020304" pitchFamily="18" charset="0"/>
            </a:endParaRPr>
          </a:p>
          <a:p>
            <a:pPr marL="342900" lvl="0" indent="-342900">
              <a:buFont typeface="+mj-lt"/>
              <a:buAutoNum type="arabicPeriod"/>
            </a:pPr>
            <a:r>
              <a:rPr lang="en-US" sz="2000" dirty="0">
                <a:solidFill>
                  <a:schemeClr val="dk1"/>
                </a:solidFill>
                <a:latin typeface="Times New Roman" panose="02020603050405020304" pitchFamily="18" charset="0"/>
                <a:cs typeface="Times New Roman" panose="02020603050405020304" pitchFamily="18" charset="0"/>
                <a:hlinkClick r:id="rId10"/>
              </a:rPr>
              <a:t>https://</a:t>
            </a:r>
            <a:r>
              <a:rPr lang="en-US" sz="2000" dirty="0" smtClean="0">
                <a:solidFill>
                  <a:schemeClr val="dk1"/>
                </a:solidFill>
                <a:latin typeface="Times New Roman" panose="02020603050405020304" pitchFamily="18" charset="0"/>
                <a:cs typeface="Times New Roman" panose="02020603050405020304" pitchFamily="18" charset="0"/>
                <a:hlinkClick r:id="rId10"/>
              </a:rPr>
              <a:t>www.youtube.com/watch?v=gpSyjv1IPFk&amp;list=PLj1EH81jmuKUUDsWvhFj6lbvhmy7j3O5c&amp;index=21</a:t>
            </a:r>
            <a:endParaRPr lang="en-US" sz="2000" dirty="0" smtClean="0">
              <a:solidFill>
                <a:schemeClr val="dk1"/>
              </a:solidFill>
              <a:latin typeface="Times New Roman" panose="02020603050405020304" pitchFamily="18" charset="0"/>
              <a:cs typeface="Times New Roman" panose="02020603050405020304" pitchFamily="18" charset="0"/>
            </a:endParaRPr>
          </a:p>
          <a:p>
            <a:pPr marL="342900" lvl="0" indent="-342900">
              <a:buFont typeface="+mj-lt"/>
              <a:buAutoNum type="arabicPeriod"/>
            </a:pPr>
            <a:r>
              <a:rPr lang="en-US" sz="2000">
                <a:solidFill>
                  <a:schemeClr val="dk1"/>
                </a:solidFill>
                <a:latin typeface="Times New Roman" panose="02020603050405020304" pitchFamily="18" charset="0"/>
                <a:cs typeface="Times New Roman" panose="02020603050405020304" pitchFamily="18" charset="0"/>
                <a:hlinkClick r:id="rId11"/>
              </a:rPr>
              <a:t>https://</a:t>
            </a:r>
            <a:r>
              <a:rPr lang="en-US" sz="2000" smtClean="0">
                <a:solidFill>
                  <a:schemeClr val="dk1"/>
                </a:solidFill>
                <a:latin typeface="Times New Roman" panose="02020603050405020304" pitchFamily="18" charset="0"/>
                <a:cs typeface="Times New Roman" panose="02020603050405020304" pitchFamily="18" charset="0"/>
                <a:hlinkClick r:id="rId11"/>
              </a:rPr>
              <a:t>www.youtube.com/watch?v=pauPCy_s0Ok&amp;t=1133s</a:t>
            </a:r>
            <a:r>
              <a:rPr lang="en-US" sz="2000" smtClean="0">
                <a:solidFill>
                  <a:schemeClr val="dk1"/>
                </a:solidFill>
                <a:latin typeface="Times New Roman" panose="02020603050405020304" pitchFamily="18" charset="0"/>
                <a:cs typeface="Times New Roman" panose="02020603050405020304" pitchFamily="18" charset="0"/>
              </a:rPr>
              <a:t> </a:t>
            </a:r>
            <a:endParaRPr lang="en-US" sz="2000" dirty="0" smtClean="0">
              <a:solidFill>
                <a:schemeClr val="dk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60248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 name="Google Shape;332;p66"/>
          <p:cNvPicPr preferRelativeResize="0"/>
          <p:nvPr/>
        </p:nvPicPr>
        <p:blipFill>
          <a:blip r:embed="rId3">
            <a:alphaModFix/>
          </a:blip>
          <a:stretch>
            <a:fillRect/>
          </a:stretch>
        </p:blipFill>
        <p:spPr>
          <a:xfrm>
            <a:off x="1170433" y="97536"/>
            <a:ext cx="7055268" cy="5045964"/>
          </a:xfrm>
          <a:prstGeom prst="rect">
            <a:avLst/>
          </a:prstGeom>
          <a:noFill/>
          <a:ln>
            <a:noFill/>
          </a:ln>
        </p:spPr>
      </p:pic>
    </p:spTree>
    <p:extLst>
      <p:ext uri="{BB962C8B-B14F-4D97-AF65-F5344CB8AC3E}">
        <p14:creationId xmlns:p14="http://schemas.microsoft.com/office/powerpoint/2010/main" val="175254288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1905</TotalTime>
  <Words>1448</Words>
  <Application>Microsoft Office PowerPoint</Application>
  <PresentationFormat>Экран (16:9)</PresentationFormat>
  <Paragraphs>405</Paragraphs>
  <Slides>97</Slides>
  <Notes>97</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97</vt:i4>
      </vt:variant>
    </vt:vector>
  </HeadingPairs>
  <TitlesOfParts>
    <vt:vector size="105" baseType="lpstr">
      <vt:lpstr>Roboto</vt:lpstr>
      <vt:lpstr>Arial</vt:lpstr>
      <vt:lpstr>Cambria Math</vt:lpstr>
      <vt:lpstr>Wingdings</vt:lpstr>
      <vt:lpstr>Times New Roman</vt:lpstr>
      <vt:lpstr>Calibri</vt:lpstr>
      <vt:lpstr>Courier New</vt:lpstr>
      <vt:lpstr>Simple Light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Arabov Mullosharaf</dc:creator>
  <cp:lastModifiedBy>Arabov Mullosharaf</cp:lastModifiedBy>
  <cp:revision>148</cp:revision>
  <dcterms:modified xsi:type="dcterms:W3CDTF">2023-12-09T08:51:53Z</dcterms:modified>
</cp:coreProperties>
</file>